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256" r:id="rId2"/>
    <p:sldId id="266" r:id="rId3"/>
    <p:sldId id="260" r:id="rId4"/>
    <p:sldId id="264" r:id="rId5"/>
    <p:sldId id="263" r:id="rId6"/>
    <p:sldId id="261" r:id="rId7"/>
    <p:sldId id="262" r:id="rId8"/>
    <p:sldId id="257" r:id="rId9"/>
    <p:sldId id="267" r:id="rId10"/>
    <p:sldId id="258" r:id="rId11"/>
    <p:sldId id="265" r:id="rId12"/>
    <p:sldId id="269" r:id="rId13"/>
    <p:sldId id="270" r:id="rId14"/>
    <p:sldId id="272" r:id="rId15"/>
    <p:sldId id="274" r:id="rId16"/>
    <p:sldId id="275" r:id="rId17"/>
    <p:sldId id="276" r:id="rId18"/>
    <p:sldId id="283" r:id="rId19"/>
    <p:sldId id="284" r:id="rId20"/>
    <p:sldId id="273" r:id="rId21"/>
    <p:sldId id="277" r:id="rId22"/>
    <p:sldId id="280" r:id="rId23"/>
    <p:sldId id="278" r:id="rId24"/>
    <p:sldId id="279" r:id="rId25"/>
    <p:sldId id="285" r:id="rId26"/>
    <p:sldId id="271" r:id="rId27"/>
    <p:sldId id="281" r:id="rId28"/>
    <p:sldId id="282" r:id="rId29"/>
    <p:sldId id="286" r:id="rId30"/>
    <p:sldId id="287" r:id="rId31"/>
    <p:sldId id="288" r:id="rId32"/>
    <p:sldId id="289" r:id="rId33"/>
    <p:sldId id="290" r:id="rId34"/>
    <p:sldId id="291" r:id="rId35"/>
    <p:sldId id="292" r:id="rId3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3" autoAdjust="0"/>
    <p:restoredTop sz="94660"/>
  </p:normalViewPr>
  <p:slideViewPr>
    <p:cSldViewPr>
      <p:cViewPr varScale="1">
        <p:scale>
          <a:sx n="87" d="100"/>
          <a:sy n="87" d="100"/>
        </p:scale>
        <p:origin x="-147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C:\Users\IB271L24\AppData\Local\Temp\XPgrpwise\Pams%20indigent%20graph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IB271L24\AppData\Local\Temp\XPgrpwise\Pams%20indigent%20graphs.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'[2]Indigent Categories'!$A$3:$A$24</c:f>
              <c:strCache>
                <c:ptCount val="22"/>
                <c:pt idx="0">
                  <c:v>Parol Revocation</c:v>
                </c:pt>
                <c:pt idx="1">
                  <c:v>Capital Case Attorney Training</c:v>
                </c:pt>
                <c:pt idx="2">
                  <c:v>Petition for Early Release</c:v>
                </c:pt>
                <c:pt idx="3">
                  <c:v>Supreme Court</c:v>
                </c:pt>
                <c:pt idx="4">
                  <c:v>Court of Appeals</c:v>
                </c:pt>
                <c:pt idx="5">
                  <c:v>Post Conviction Relief</c:v>
                </c:pt>
                <c:pt idx="6">
                  <c:v>Capital cases - Attorneys</c:v>
                </c:pt>
                <c:pt idx="7">
                  <c:v>Court of Criminal Appeals</c:v>
                </c:pt>
                <c:pt idx="8">
                  <c:v>Judicial Hospitalizations - Attorneys</c:v>
                </c:pt>
                <c:pt idx="9">
                  <c:v>Adult Contempt</c:v>
                </c:pt>
                <c:pt idx="10">
                  <c:v>Juvenile felony</c:v>
                </c:pt>
                <c:pt idx="11">
                  <c:v>Juvenile misdemeanor</c:v>
                </c:pt>
                <c:pt idx="12">
                  <c:v>Judicial Hospitalizations - Clerks</c:v>
                </c:pt>
                <c:pt idx="13">
                  <c:v>Juvenile Contempt</c:v>
                </c:pt>
                <c:pt idx="14">
                  <c:v>Probation Revocation</c:v>
                </c:pt>
                <c:pt idx="15">
                  <c:v>Experts</c:v>
                </c:pt>
                <c:pt idx="16">
                  <c:v>Investigators</c:v>
                </c:pt>
                <c:pt idx="17">
                  <c:v>Interpreters</c:v>
                </c:pt>
                <c:pt idx="18">
                  <c:v>Adult misdemeanor</c:v>
                </c:pt>
                <c:pt idx="19">
                  <c:v>Guardians ad Litem</c:v>
                </c:pt>
                <c:pt idx="20">
                  <c:v>Parent's Attorney - D&amp;N and TPR's </c:v>
                </c:pt>
                <c:pt idx="21">
                  <c:v>Adult felony</c:v>
                </c:pt>
              </c:strCache>
            </c:strRef>
          </c:cat>
          <c:val>
            <c:numRef>
              <c:f>'[2]Indigent Categories'!$B$3:$B$24</c:f>
              <c:numCache>
                <c:formatCode>General</c:formatCode>
                <c:ptCount val="22"/>
                <c:pt idx="0">
                  <c:v>1498.05</c:v>
                </c:pt>
                <c:pt idx="1">
                  <c:v>50000</c:v>
                </c:pt>
                <c:pt idx="2">
                  <c:v>59562.41</c:v>
                </c:pt>
                <c:pt idx="3">
                  <c:v>73701.94</c:v>
                </c:pt>
                <c:pt idx="4">
                  <c:v>73991.75</c:v>
                </c:pt>
                <c:pt idx="5">
                  <c:v>288304.34000000003</c:v>
                </c:pt>
                <c:pt idx="6">
                  <c:v>374208.18</c:v>
                </c:pt>
                <c:pt idx="7">
                  <c:v>386331.6</c:v>
                </c:pt>
                <c:pt idx="8">
                  <c:v>478885.47</c:v>
                </c:pt>
                <c:pt idx="9">
                  <c:v>707409.43</c:v>
                </c:pt>
                <c:pt idx="10">
                  <c:v>884415.99</c:v>
                </c:pt>
                <c:pt idx="11">
                  <c:v>917880.21</c:v>
                </c:pt>
                <c:pt idx="12">
                  <c:v>1137880.74</c:v>
                </c:pt>
                <c:pt idx="13">
                  <c:v>1368186.79</c:v>
                </c:pt>
                <c:pt idx="14">
                  <c:v>1389561.42</c:v>
                </c:pt>
                <c:pt idx="15">
                  <c:v>1568837.39</c:v>
                </c:pt>
                <c:pt idx="16">
                  <c:v>1899390.66</c:v>
                </c:pt>
                <c:pt idx="17">
                  <c:v>2441900</c:v>
                </c:pt>
                <c:pt idx="18">
                  <c:v>3480741.68</c:v>
                </c:pt>
                <c:pt idx="19">
                  <c:v>6047500</c:v>
                </c:pt>
                <c:pt idx="20">
                  <c:v>6230041.3700000001</c:v>
                </c:pt>
                <c:pt idx="21">
                  <c:v>9097170.5700000003</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1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a:t>Detail of Indigent Expenses (experts &amp; investigators combined)</a:t>
            </a:r>
          </a:p>
        </c:rich>
      </c:tx>
      <c:layout/>
      <c:overlay val="0"/>
    </c:title>
    <c:autoTitleDeleted val="0"/>
    <c:plotArea>
      <c:layout>
        <c:manualLayout>
          <c:layoutTarget val="inner"/>
          <c:xMode val="edge"/>
          <c:yMode val="edge"/>
          <c:x val="8.9025836216839682E-2"/>
          <c:y val="8.482301587301587E-2"/>
          <c:w val="0.79582468281430219"/>
          <c:h val="0.68904777777777781"/>
        </c:manualLayout>
      </c:layout>
      <c:barChart>
        <c:barDir val="col"/>
        <c:grouping val="clustered"/>
        <c:varyColors val="0"/>
        <c:ser>
          <c:idx val="0"/>
          <c:order val="0"/>
          <c:invertIfNegative val="0"/>
          <c:dLbls>
            <c:dLbl>
              <c:idx val="5"/>
              <c:layout>
                <c:manualLayout>
                  <c:x val="0"/>
                  <c:y val="7.735494323860249E-17"/>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0303030303030858E-3"/>
                  <c:y val="-8.4388185654008432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0303030303030303E-3"/>
                  <c:y val="-1.4767932489451477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0"/>
                  <c:y val="-3.375527426160337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7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'C:\Users\aocuser\AppData\Local\Temp\XPgrpwise\[Indigent pie charts.xlsx]Indigent Categories Combined '!$A$3:$A$19</c:f>
              <c:strCache>
                <c:ptCount val="17"/>
                <c:pt idx="0">
                  <c:v>Combined Costs &lt; $74,000</c:v>
                </c:pt>
                <c:pt idx="1">
                  <c:v>Post Conviction Relief</c:v>
                </c:pt>
                <c:pt idx="2">
                  <c:v>Capital cases - Attorneys</c:v>
                </c:pt>
                <c:pt idx="3">
                  <c:v>Court of Criminal Appeals</c:v>
                </c:pt>
                <c:pt idx="4">
                  <c:v>Judicial Hospitalizations - Attorneys</c:v>
                </c:pt>
                <c:pt idx="5">
                  <c:v>Adult Contempt</c:v>
                </c:pt>
                <c:pt idx="6">
                  <c:v>Juvenile felony</c:v>
                </c:pt>
                <c:pt idx="7">
                  <c:v>Juvenile misdemeanor</c:v>
                </c:pt>
                <c:pt idx="8">
                  <c:v>Judicial Hospitalizations - Clerks</c:v>
                </c:pt>
                <c:pt idx="9">
                  <c:v>Juvenile Contempt</c:v>
                </c:pt>
                <c:pt idx="10">
                  <c:v>Probation Revocation</c:v>
                </c:pt>
                <c:pt idx="11">
                  <c:v>Interpreters</c:v>
                </c:pt>
                <c:pt idx="12">
                  <c:v>Experts &amp; Investigators</c:v>
                </c:pt>
                <c:pt idx="13">
                  <c:v>Adult misdemeanor</c:v>
                </c:pt>
                <c:pt idx="14">
                  <c:v>Guardians ad Litem</c:v>
                </c:pt>
                <c:pt idx="15">
                  <c:v>Parent's Attorney D&amp;N &amp; TPR's </c:v>
                </c:pt>
                <c:pt idx="16">
                  <c:v>Adult felony</c:v>
                </c:pt>
              </c:strCache>
            </c:strRef>
          </c:cat>
          <c:val>
            <c:numRef>
              <c:f>'C:\Users\aocuser\AppData\Local\Temp\XPgrpwise\[Indigent pie charts.xlsx]Indigent Categories Combined '!$B$3:$B$19</c:f>
              <c:numCache>
                <c:formatCode>General</c:formatCode>
                <c:ptCount val="17"/>
                <c:pt idx="0">
                  <c:v>258754</c:v>
                </c:pt>
                <c:pt idx="1">
                  <c:v>288304.34000000003</c:v>
                </c:pt>
                <c:pt idx="2">
                  <c:v>374208.18</c:v>
                </c:pt>
                <c:pt idx="3">
                  <c:v>386331.6</c:v>
                </c:pt>
                <c:pt idx="4">
                  <c:v>478885.47</c:v>
                </c:pt>
                <c:pt idx="5">
                  <c:v>707409.43</c:v>
                </c:pt>
                <c:pt idx="6">
                  <c:v>884415.99</c:v>
                </c:pt>
                <c:pt idx="7">
                  <c:v>917880.21</c:v>
                </c:pt>
                <c:pt idx="8">
                  <c:v>1137881</c:v>
                </c:pt>
                <c:pt idx="9">
                  <c:v>1368186.79</c:v>
                </c:pt>
                <c:pt idx="10">
                  <c:v>1389561.42</c:v>
                </c:pt>
                <c:pt idx="11">
                  <c:v>2441900</c:v>
                </c:pt>
                <c:pt idx="12">
                  <c:v>3468228.3899999997</c:v>
                </c:pt>
                <c:pt idx="13">
                  <c:v>3480741.68</c:v>
                </c:pt>
                <c:pt idx="14">
                  <c:v>6047500</c:v>
                </c:pt>
                <c:pt idx="15">
                  <c:v>6230041.3700000001</c:v>
                </c:pt>
                <c:pt idx="16">
                  <c:v>9097170.5700000003</c:v>
                </c:pt>
              </c:numCache>
            </c:numRef>
          </c:val>
        </c:ser>
        <c:dLbls>
          <c:showLegendKey val="0"/>
          <c:showVal val="0"/>
          <c:showCatName val="0"/>
          <c:showSerName val="0"/>
          <c:showPercent val="0"/>
          <c:showBubbleSize val="0"/>
        </c:dLbls>
        <c:gapWidth val="75"/>
        <c:overlap val="-25"/>
        <c:axId val="33572736"/>
        <c:axId val="33574272"/>
      </c:barChart>
      <c:catAx>
        <c:axId val="33572736"/>
        <c:scaling>
          <c:orientation val="minMax"/>
        </c:scaling>
        <c:delete val="0"/>
        <c:axPos val="b"/>
        <c:numFmt formatCode="General" sourceLinked="0"/>
        <c:majorTickMark val="none"/>
        <c:minorTickMark val="none"/>
        <c:tickLblPos val="nextTo"/>
        <c:txPr>
          <a:bodyPr rot="2700000" vert="horz"/>
          <a:lstStyle/>
          <a:p>
            <a:pPr>
              <a:defRPr/>
            </a:pPr>
            <a:endParaRPr lang="en-US"/>
          </a:p>
        </c:txPr>
        <c:crossAx val="33574272"/>
        <c:crosses val="autoZero"/>
        <c:auto val="1"/>
        <c:lblAlgn val="ctr"/>
        <c:lblOffset val="100"/>
        <c:noMultiLvlLbl val="0"/>
      </c:catAx>
      <c:valAx>
        <c:axId val="33574272"/>
        <c:scaling>
          <c:orientation val="minMax"/>
        </c:scaling>
        <c:delete val="0"/>
        <c:axPos val="l"/>
        <c:majorGridlines/>
        <c:numFmt formatCode="General" sourceLinked="1"/>
        <c:majorTickMark val="none"/>
        <c:minorTickMark val="none"/>
        <c:tickLblPos val="nextTo"/>
        <c:spPr>
          <a:ln w="9525">
            <a:noFill/>
          </a:ln>
        </c:spPr>
        <c:crossAx val="33572736"/>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3600"/>
            </a:pPr>
            <a:r>
              <a:rPr lang="en-US" sz="3600"/>
              <a:t>Adult Criminal and </a:t>
            </a:r>
          </a:p>
          <a:p>
            <a:pPr>
              <a:defRPr sz="3600"/>
            </a:pPr>
            <a:r>
              <a:rPr lang="en-US" sz="3600"/>
              <a:t>Juvenile Delinquent</a:t>
            </a:r>
          </a:p>
        </c:rich>
      </c:tx>
      <c:layout>
        <c:manualLayout>
          <c:xMode val="edge"/>
          <c:yMode val="edge"/>
          <c:x val="0.219194417104112"/>
          <c:y val="0"/>
        </c:manualLayout>
      </c:layout>
      <c:overlay val="0"/>
    </c:title>
    <c:autoTitleDeleted val="0"/>
    <c:plotArea>
      <c:layout>
        <c:manualLayout>
          <c:layoutTarget val="inner"/>
          <c:xMode val="edge"/>
          <c:yMode val="edge"/>
          <c:x val="0.13416097987751532"/>
          <c:y val="0.27842847769028872"/>
          <c:w val="0.40741360454943132"/>
          <c:h val="0.67902267424905216"/>
        </c:manualLayout>
      </c:layout>
      <c:pieChart>
        <c:varyColors val="1"/>
        <c:ser>
          <c:idx val="0"/>
          <c:order val="0"/>
          <c:dLbls>
            <c:dLbl>
              <c:idx val="0"/>
              <c:layout>
                <c:manualLayout>
                  <c:x val="-0.10404483814523184"/>
                  <c:y val="-4.1554024496937882E-2"/>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0.11051596675415573"/>
                  <c:y val="-4.5524934383202098E-2"/>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5.7225284339457567E-2"/>
                  <c:y val="9.7557596967045787E-2"/>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3.0418102034120736E-2"/>
                  <c:y val="0.1116990620514134"/>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800"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[1]Sheet1!$B$32:$B$35</c:f>
              <c:strCache>
                <c:ptCount val="4"/>
                <c:pt idx="0">
                  <c:v>Adult Felony</c:v>
                </c:pt>
                <c:pt idx="1">
                  <c:v>Adult Misdemeanor</c:v>
                </c:pt>
                <c:pt idx="2">
                  <c:v>Juvenile Felony</c:v>
                </c:pt>
                <c:pt idx="3">
                  <c:v>Juvenile Misdemeanor</c:v>
                </c:pt>
              </c:strCache>
            </c:strRef>
          </c:cat>
          <c:val>
            <c:numRef>
              <c:f>[1]Sheet1!$C$32:$C$35</c:f>
              <c:numCache>
                <c:formatCode>General</c:formatCode>
                <c:ptCount val="4"/>
                <c:pt idx="0">
                  <c:v>0.54</c:v>
                </c:pt>
                <c:pt idx="1">
                  <c:v>0.32</c:v>
                </c:pt>
                <c:pt idx="2">
                  <c:v>0.06</c:v>
                </c:pt>
                <c:pt idx="3">
                  <c:v>0.08</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007353455818023"/>
          <c:y val="0.35867271799358413"/>
          <c:w val="0.32982020997375328"/>
          <c:h val="0.53716827063283756"/>
        </c:manualLayout>
      </c:layout>
      <c:overlay val="0"/>
      <c:txPr>
        <a:bodyPr/>
        <a:lstStyle/>
        <a:p>
          <a:pPr>
            <a:defRPr sz="2000" b="1"/>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1963"/>
          </a:xfrm>
          <a:prstGeom prst="rect">
            <a:avLst/>
          </a:prstGeom>
        </p:spPr>
        <p:txBody>
          <a:bodyPr vert="horz" lIns="91440" tIns="45720" rIns="91440" bIns="45720" rtlCol="0"/>
          <a:lstStyle>
            <a:lvl1pPr algn="r">
              <a:defRPr sz="1200"/>
            </a:lvl1pPr>
          </a:lstStyle>
          <a:p>
            <a:fld id="{679399A2-0068-4B93-9600-15E1B7FDB2C0}" type="datetimeFigureOut">
              <a:rPr lang="en-US" smtClean="0"/>
              <a:t>11/6/2015</a:t>
            </a:fld>
            <a:endParaRPr lang="en-US"/>
          </a:p>
        </p:txBody>
      </p:sp>
      <p:sp>
        <p:nvSpPr>
          <p:cNvPr id="4" name="Footer Placeholder 3"/>
          <p:cNvSpPr>
            <a:spLocks noGrp="1"/>
          </p:cNvSpPr>
          <p:nvPr>
            <p:ph type="ftr" sz="quarter" idx="2"/>
          </p:nvPr>
        </p:nvSpPr>
        <p:spPr>
          <a:xfrm>
            <a:off x="1" y="8772526"/>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772526"/>
            <a:ext cx="3038475" cy="461963"/>
          </a:xfrm>
          <a:prstGeom prst="rect">
            <a:avLst/>
          </a:prstGeom>
        </p:spPr>
        <p:txBody>
          <a:bodyPr vert="horz" lIns="91440" tIns="45720" rIns="91440" bIns="45720" rtlCol="0" anchor="b"/>
          <a:lstStyle>
            <a:lvl1pPr algn="r">
              <a:defRPr sz="1200"/>
            </a:lvl1pPr>
          </a:lstStyle>
          <a:p>
            <a:fld id="{0724F79A-AA72-4548-9C89-FCEFAE353BD9}" type="slidenum">
              <a:rPr lang="en-US" smtClean="0"/>
              <a:t>‹#›</a:t>
            </a:fld>
            <a:endParaRPr lang="en-US"/>
          </a:p>
        </p:txBody>
      </p:sp>
    </p:spTree>
    <p:extLst>
      <p:ext uri="{BB962C8B-B14F-4D97-AF65-F5344CB8AC3E}">
        <p14:creationId xmlns:p14="http://schemas.microsoft.com/office/powerpoint/2010/main" val="19039803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9785FE0A-0924-4E3D-9F5C-C506E46F7D99}" type="datetimeFigureOut">
              <a:rPr lang="en-US" smtClean="0"/>
              <a:t>11/6/2015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25813631-F338-4AC7-BD22-A9FD1E1912EC}" type="slidenum">
              <a:rPr lang="en-US" smtClean="0"/>
              <a:t>‹#›</a:t>
            </a:fld>
            <a:endParaRPr lang="en-US"/>
          </a:p>
        </p:txBody>
      </p:sp>
    </p:spTree>
    <p:extLst>
      <p:ext uri="{BB962C8B-B14F-4D97-AF65-F5344CB8AC3E}">
        <p14:creationId xmlns:p14="http://schemas.microsoft.com/office/powerpoint/2010/main" val="399727054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4426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1543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148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for David: Refer to balance</a:t>
            </a:r>
            <a:r>
              <a:rPr lang="en-US" baseline="0" dirty="0" smtClean="0"/>
              <a:t> of statute. The Task Force may want to review this in its entirety. </a:t>
            </a:r>
            <a:endParaRPr lang="en-US" dirty="0"/>
          </a:p>
        </p:txBody>
      </p:sp>
    </p:spTree>
    <p:extLst>
      <p:ext uri="{BB962C8B-B14F-4D97-AF65-F5344CB8AC3E}">
        <p14:creationId xmlns:p14="http://schemas.microsoft.com/office/powerpoint/2010/main" val="3848755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2594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963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4635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5735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9322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4841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538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1978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2642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1960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4866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7547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1806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6112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2946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6149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9678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115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4057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7574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537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2659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69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669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601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634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5077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F337E642-A9DF-45DA-98C1-B41F7197F726}" type="datetimeFigureOut">
              <a:rPr lang="en-US" smtClean="0"/>
              <a:t>11/6/2015</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07515A0B-A88D-4520-BAB6-9E69F973A300}"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337E642-A9DF-45DA-98C1-B41F7197F726}" type="datetimeFigureOut">
              <a:rPr lang="en-US" smtClean="0"/>
              <a:t>11/6/2015</a:t>
            </a:fld>
            <a:endParaRPr lang="en-US"/>
          </a:p>
        </p:txBody>
      </p:sp>
      <p:sp>
        <p:nvSpPr>
          <p:cNvPr id="14" name="Slide Number Placeholder 13"/>
          <p:cNvSpPr>
            <a:spLocks noGrp="1"/>
          </p:cNvSpPr>
          <p:nvPr>
            <p:ph type="sldNum" sz="quarter" idx="11"/>
          </p:nvPr>
        </p:nvSpPr>
        <p:spPr/>
        <p:txBody>
          <a:bodyPr/>
          <a:lstStyle/>
          <a:p>
            <a:fld id="{07515A0B-A88D-4520-BAB6-9E69F973A30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337E642-A9DF-45DA-98C1-B41F7197F726}" type="datetimeFigureOut">
              <a:rPr lang="en-US" smtClean="0"/>
              <a:t>11/6/2015</a:t>
            </a:fld>
            <a:endParaRPr lang="en-US"/>
          </a:p>
        </p:txBody>
      </p:sp>
      <p:sp>
        <p:nvSpPr>
          <p:cNvPr id="14" name="Slide Number Placeholder 13"/>
          <p:cNvSpPr>
            <a:spLocks noGrp="1"/>
          </p:cNvSpPr>
          <p:nvPr>
            <p:ph type="sldNum" sz="quarter" idx="11"/>
          </p:nvPr>
        </p:nvSpPr>
        <p:spPr/>
        <p:txBody>
          <a:bodyPr/>
          <a:lstStyle/>
          <a:p>
            <a:fld id="{07515A0B-A88D-4520-BAB6-9E69F973A30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F337E642-A9DF-45DA-98C1-B41F7197F726}" type="datetimeFigureOut">
              <a:rPr lang="en-US" smtClean="0"/>
              <a:t>11/6/2015</a:t>
            </a:fld>
            <a:endParaRPr lang="en-US"/>
          </a:p>
        </p:txBody>
      </p:sp>
      <p:sp>
        <p:nvSpPr>
          <p:cNvPr id="11" name="Slide Number Placeholder 10"/>
          <p:cNvSpPr>
            <a:spLocks noGrp="1"/>
          </p:cNvSpPr>
          <p:nvPr>
            <p:ph type="sldNum" sz="quarter" idx="11"/>
          </p:nvPr>
        </p:nvSpPr>
        <p:spPr/>
        <p:txBody>
          <a:bodyPr/>
          <a:lstStyle/>
          <a:p>
            <a:fld id="{07515A0B-A88D-4520-BAB6-9E69F973A300}"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337E642-A9DF-45DA-98C1-B41F7197F726}" type="datetimeFigureOut">
              <a:rPr lang="en-US" smtClean="0"/>
              <a:t>11/6/2015</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07515A0B-A88D-4520-BAB6-9E69F973A300}"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F337E642-A9DF-45DA-98C1-B41F7197F726}" type="datetimeFigureOut">
              <a:rPr lang="en-US" smtClean="0"/>
              <a:t>11/6/2015</a:t>
            </a:fld>
            <a:endParaRPr lang="en-US"/>
          </a:p>
        </p:txBody>
      </p:sp>
      <p:sp>
        <p:nvSpPr>
          <p:cNvPr id="13" name="Slide Number Placeholder 12"/>
          <p:cNvSpPr>
            <a:spLocks noGrp="1"/>
          </p:cNvSpPr>
          <p:nvPr>
            <p:ph type="sldNum" sz="quarter" idx="11"/>
          </p:nvPr>
        </p:nvSpPr>
        <p:spPr/>
        <p:txBody>
          <a:bodyPr/>
          <a:lstStyle/>
          <a:p>
            <a:fld id="{07515A0B-A88D-4520-BAB6-9E69F973A30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F337E642-A9DF-45DA-98C1-B41F7197F726}" type="datetimeFigureOut">
              <a:rPr lang="en-US" smtClean="0"/>
              <a:t>11/6/2015</a:t>
            </a:fld>
            <a:endParaRPr lang="en-US"/>
          </a:p>
        </p:txBody>
      </p:sp>
      <p:sp>
        <p:nvSpPr>
          <p:cNvPr id="14" name="Slide Number Placeholder 13"/>
          <p:cNvSpPr>
            <a:spLocks noGrp="1"/>
          </p:cNvSpPr>
          <p:nvPr>
            <p:ph type="sldNum" sz="quarter" idx="11"/>
          </p:nvPr>
        </p:nvSpPr>
        <p:spPr/>
        <p:txBody>
          <a:bodyPr/>
          <a:lstStyle/>
          <a:p>
            <a:fld id="{07515A0B-A88D-4520-BAB6-9E69F973A30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F337E642-A9DF-45DA-98C1-B41F7197F726}" type="datetimeFigureOut">
              <a:rPr lang="en-US" smtClean="0"/>
              <a:t>11/6/2015</a:t>
            </a:fld>
            <a:endParaRPr lang="en-US"/>
          </a:p>
        </p:txBody>
      </p:sp>
      <p:sp>
        <p:nvSpPr>
          <p:cNvPr id="10" name="Slide Number Placeholder 9"/>
          <p:cNvSpPr>
            <a:spLocks noGrp="1"/>
          </p:cNvSpPr>
          <p:nvPr>
            <p:ph type="sldNum" sz="quarter" idx="11"/>
          </p:nvPr>
        </p:nvSpPr>
        <p:spPr/>
        <p:txBody>
          <a:bodyPr/>
          <a:lstStyle/>
          <a:p>
            <a:fld id="{07515A0B-A88D-4520-BAB6-9E69F973A300}"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337E642-A9DF-45DA-98C1-B41F7197F726}" type="datetimeFigureOut">
              <a:rPr lang="en-US" smtClean="0"/>
              <a:t>11/6/2015</a:t>
            </a:fld>
            <a:endParaRPr lang="en-US"/>
          </a:p>
        </p:txBody>
      </p:sp>
      <p:sp>
        <p:nvSpPr>
          <p:cNvPr id="9" name="Slide Number Placeholder 8"/>
          <p:cNvSpPr>
            <a:spLocks noGrp="1"/>
          </p:cNvSpPr>
          <p:nvPr>
            <p:ph type="sldNum" sz="quarter" idx="11"/>
          </p:nvPr>
        </p:nvSpPr>
        <p:spPr/>
        <p:txBody>
          <a:bodyPr/>
          <a:lstStyle/>
          <a:p>
            <a:fld id="{07515A0B-A88D-4520-BAB6-9E69F973A30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337E642-A9DF-45DA-98C1-B41F7197F726}" type="datetimeFigureOut">
              <a:rPr lang="en-US" smtClean="0"/>
              <a:t>11/6/2015</a:t>
            </a:fld>
            <a:endParaRPr lang="en-US"/>
          </a:p>
        </p:txBody>
      </p:sp>
      <p:sp>
        <p:nvSpPr>
          <p:cNvPr id="16" name="Slide Number Placeholder 15"/>
          <p:cNvSpPr>
            <a:spLocks noGrp="1"/>
          </p:cNvSpPr>
          <p:nvPr>
            <p:ph type="sldNum" sz="quarter" idx="11"/>
          </p:nvPr>
        </p:nvSpPr>
        <p:spPr/>
        <p:txBody>
          <a:bodyPr/>
          <a:lstStyle/>
          <a:p>
            <a:fld id="{07515A0B-A88D-4520-BAB6-9E69F973A30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F337E642-A9DF-45DA-98C1-B41F7197F726}" type="datetimeFigureOut">
              <a:rPr lang="en-US" smtClean="0"/>
              <a:t>11/6/2015</a:t>
            </a:fld>
            <a:endParaRPr lang="en-US"/>
          </a:p>
        </p:txBody>
      </p:sp>
      <p:sp>
        <p:nvSpPr>
          <p:cNvPr id="17" name="Slide Number Placeholder 16"/>
          <p:cNvSpPr>
            <a:spLocks noGrp="1"/>
          </p:cNvSpPr>
          <p:nvPr>
            <p:ph type="sldNum" sz="quarter" idx="11"/>
          </p:nvPr>
        </p:nvSpPr>
        <p:spPr/>
        <p:txBody>
          <a:bodyPr/>
          <a:lstStyle/>
          <a:p>
            <a:fld id="{07515A0B-A88D-4520-BAB6-9E69F973A300}"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07515A0B-A88D-4520-BAB6-9E69F973A300}"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337E642-A9DF-45DA-98C1-B41F7197F726}" type="datetimeFigureOut">
              <a:rPr lang="en-US" smtClean="0"/>
              <a:t>11/6/2015</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800" y="4038600"/>
            <a:ext cx="4191000" cy="1905000"/>
          </a:xfrm>
        </p:spPr>
        <p:txBody>
          <a:bodyPr>
            <a:noAutofit/>
          </a:bodyPr>
          <a:lstStyle/>
          <a:p>
            <a:pPr>
              <a:spcBef>
                <a:spcPts val="0"/>
              </a:spcBef>
            </a:pPr>
            <a:r>
              <a:rPr lang="en-US" sz="1800" b="1" u="sng" dirty="0"/>
              <a:t>Indigent Representation Fund</a:t>
            </a:r>
          </a:p>
          <a:p>
            <a:pPr>
              <a:spcBef>
                <a:spcPts val="0"/>
              </a:spcBef>
            </a:pPr>
            <a:r>
              <a:rPr lang="en-US" sz="1800" b="1" dirty="0"/>
              <a:t>Pam Hancock, Fiscal Services Director</a:t>
            </a:r>
          </a:p>
          <a:p>
            <a:pPr>
              <a:spcBef>
                <a:spcPts val="0"/>
              </a:spcBef>
            </a:pPr>
            <a:r>
              <a:rPr lang="en-US" sz="1800" b="1" dirty="0"/>
              <a:t>Administrative Office of the </a:t>
            </a:r>
            <a:r>
              <a:rPr lang="en-US" sz="1800" b="1" dirty="0" smtClean="0"/>
              <a:t>Courts</a:t>
            </a:r>
          </a:p>
          <a:p>
            <a:pPr>
              <a:spcBef>
                <a:spcPts val="0"/>
              </a:spcBef>
            </a:pPr>
            <a:endParaRPr lang="en-US" sz="1800" b="1" dirty="0"/>
          </a:p>
          <a:p>
            <a:pPr>
              <a:spcBef>
                <a:spcPts val="0"/>
              </a:spcBef>
            </a:pPr>
            <a:r>
              <a:rPr lang="en-US" sz="1800" b="1" u="sng" dirty="0" smtClean="0"/>
              <a:t>Rule 13 and Pertinent Tennessee Statutes</a:t>
            </a:r>
          </a:p>
          <a:p>
            <a:pPr>
              <a:spcBef>
                <a:spcPts val="0"/>
              </a:spcBef>
            </a:pPr>
            <a:r>
              <a:rPr lang="en-US" sz="1800" b="1" dirty="0" smtClean="0"/>
              <a:t>David Byrne, Assistant General Counsel</a:t>
            </a:r>
          </a:p>
          <a:p>
            <a:pPr>
              <a:spcBef>
                <a:spcPts val="0"/>
              </a:spcBef>
            </a:pPr>
            <a:r>
              <a:rPr lang="en-US" sz="1800" b="1" dirty="0" smtClean="0"/>
              <a:t>Administrative Office of the Courts</a:t>
            </a:r>
          </a:p>
          <a:p>
            <a:pPr>
              <a:spcBef>
                <a:spcPts val="0"/>
              </a:spcBef>
            </a:pPr>
            <a:endParaRPr lang="en-US" sz="1800" b="1" dirty="0"/>
          </a:p>
        </p:txBody>
      </p:sp>
      <p:sp>
        <p:nvSpPr>
          <p:cNvPr id="2" name="Title 1"/>
          <p:cNvSpPr>
            <a:spLocks noGrp="1"/>
          </p:cNvSpPr>
          <p:nvPr>
            <p:ph type="title"/>
          </p:nvPr>
        </p:nvSpPr>
        <p:spPr>
          <a:xfrm>
            <a:off x="914400" y="990600"/>
            <a:ext cx="5486400" cy="2590800"/>
          </a:xfrm>
        </p:spPr>
        <p:txBody>
          <a:bodyPr>
            <a:noAutofit/>
          </a:bodyPr>
          <a:lstStyle/>
          <a:p>
            <a:r>
              <a:rPr lang="en-US" sz="5400" b="1" dirty="0" smtClean="0"/>
              <a:t>THE INDIGENT REPRESENTATION SYSTEM</a:t>
            </a:r>
            <a:endParaRPr lang="en-US" sz="5400" b="1" dirty="0"/>
          </a:p>
        </p:txBody>
      </p:sp>
    </p:spTree>
    <p:extLst>
      <p:ext uri="{BB962C8B-B14F-4D97-AF65-F5344CB8AC3E}">
        <p14:creationId xmlns:p14="http://schemas.microsoft.com/office/powerpoint/2010/main" val="2541343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848600" cy="6096000"/>
          </a:xfrm>
        </p:spPr>
        <p:txBody>
          <a:bodyPr>
            <a:normAutofit fontScale="90000"/>
          </a:bodyPr>
          <a:lstStyle/>
          <a:p>
            <a:pPr algn="l"/>
            <a:r>
              <a:rPr lang="en-US" sz="3100" b="1" dirty="0" smtClean="0"/>
              <a:t>T.C.A. § 8-14-205(a) &amp; (c)</a:t>
            </a:r>
            <a:br>
              <a:rPr lang="en-US" sz="3100" b="1" dirty="0" smtClean="0"/>
            </a:br>
            <a:r>
              <a:rPr lang="en-US" sz="3100" b="1" dirty="0" smtClean="0"/>
              <a:t>INDIGENCY; DETERMINATION;  </a:t>
            </a:r>
            <a:br>
              <a:rPr lang="en-US" sz="3100" b="1" dirty="0" smtClean="0"/>
            </a:br>
            <a:r>
              <a:rPr lang="en-US" sz="3100" b="1" dirty="0" smtClean="0"/>
              <a:t>APPOINTMENT OF COUNSEL</a:t>
            </a:r>
            <a:br>
              <a:rPr lang="en-US" sz="3100" b="1" dirty="0" smtClean="0"/>
            </a:br>
            <a:r>
              <a:rPr lang="en-US" b="1" dirty="0"/>
              <a:t/>
            </a:r>
            <a:br>
              <a:rPr lang="en-US" b="1" dirty="0"/>
            </a:br>
            <a:r>
              <a:rPr lang="en-US" sz="2100" b="1" dirty="0" smtClean="0"/>
              <a:t>When any person appears without counsel before any court of this state exercising original jurisdiction upon a criminal prosecution or juvenile delinquency proceeding involving a possible deprivation of liberty, the court shall:</a:t>
            </a:r>
            <a:br>
              <a:rPr lang="en-US" sz="2100" b="1" dirty="0" smtClean="0"/>
            </a:br>
            <a:r>
              <a:rPr lang="en-US" sz="2100" b="1" dirty="0" smtClean="0"/>
              <a:t/>
            </a:r>
            <a:br>
              <a:rPr lang="en-US" sz="2100" b="1" dirty="0" smtClean="0"/>
            </a:br>
            <a:r>
              <a:rPr lang="en-US" sz="2100" b="1" dirty="0" smtClean="0"/>
              <a:t>	1. Inquire if person is financially able to employ counsel;</a:t>
            </a:r>
            <a:br>
              <a:rPr lang="en-US" sz="2100" b="1" dirty="0" smtClean="0"/>
            </a:br>
            <a:r>
              <a:rPr lang="en-US" sz="2100" b="1" dirty="0" smtClean="0"/>
              <a:t/>
            </a:r>
            <a:br>
              <a:rPr lang="en-US" sz="2100" b="1" dirty="0" smtClean="0"/>
            </a:br>
            <a:r>
              <a:rPr lang="en-US" sz="2100" b="1" dirty="0" smtClean="0"/>
              <a:t>	2. Conduct further examination to determine 	</a:t>
            </a:r>
            <a:r>
              <a:rPr lang="en-US" sz="2100" b="1" dirty="0" err="1" smtClean="0"/>
              <a:t>indigency</a:t>
            </a:r>
            <a:r>
              <a:rPr lang="en-US" sz="2100" b="1" dirty="0" smtClean="0"/>
              <a:t>;</a:t>
            </a:r>
            <a:br>
              <a:rPr lang="en-US" sz="2100" b="1" dirty="0" smtClean="0"/>
            </a:br>
            <a:r>
              <a:rPr lang="en-US" sz="2100" b="1" dirty="0" smtClean="0"/>
              <a:t/>
            </a:r>
            <a:br>
              <a:rPr lang="en-US" sz="2100" b="1" dirty="0" smtClean="0"/>
            </a:br>
            <a:r>
              <a:rPr lang="en-US" sz="2100" b="1" dirty="0" smtClean="0"/>
              <a:t>	3. Consider income, property, obligations, number and ages of 	dependents and any other matters 	deemed pertinent.</a:t>
            </a:r>
            <a:br>
              <a:rPr lang="en-US" sz="2100" b="1" dirty="0" smtClean="0"/>
            </a:br>
            <a:r>
              <a:rPr lang="en-US" sz="2100" b="1" dirty="0" smtClean="0"/>
              <a:t/>
            </a:r>
            <a:br>
              <a:rPr lang="en-US" sz="2100" b="1" dirty="0" smtClean="0"/>
            </a:br>
            <a:r>
              <a:rPr lang="en-US" sz="2100" b="1" dirty="0" smtClean="0"/>
              <a:t>	4. Reduce their determination of </a:t>
            </a:r>
            <a:r>
              <a:rPr lang="en-US" sz="2100" b="1" dirty="0" err="1" smtClean="0"/>
              <a:t>indigency</a:t>
            </a:r>
            <a:r>
              <a:rPr lang="en-US" sz="2100" b="1" dirty="0" smtClean="0"/>
              <a:t> to writing, sign, and file 	with papers of cause. If court of record, determination should be 	entered upon its official minutes.</a:t>
            </a:r>
            <a:br>
              <a:rPr lang="en-US" sz="2100" b="1" dirty="0" smtClean="0"/>
            </a:br>
            <a:endParaRPr lang="en-US" sz="21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57200"/>
            <a:ext cx="212407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176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96200" cy="5867400"/>
          </a:xfrm>
        </p:spPr>
        <p:txBody>
          <a:bodyPr>
            <a:normAutofit fontScale="90000"/>
          </a:bodyPr>
          <a:lstStyle/>
          <a:p>
            <a:pPr algn="l"/>
            <a:r>
              <a:rPr lang="en-US" sz="3600" b="1" dirty="0" smtClean="0"/>
              <a:t>APPOINTMENT OF COUNSEL</a:t>
            </a:r>
            <a:br>
              <a:rPr lang="en-US" sz="3600" b="1" dirty="0" smtClean="0"/>
            </a:br>
            <a:r>
              <a:rPr lang="en-US" sz="3600" b="1" dirty="0" smtClean="0"/>
              <a:t>T.C.A. § 8-14-205(d)(1) &amp; (d)(2)</a:t>
            </a:r>
            <a:br>
              <a:rPr lang="en-US" sz="3600" b="1" dirty="0" smtClean="0"/>
            </a:br>
            <a:r>
              <a:rPr lang="en-US" dirty="0"/>
              <a:t/>
            </a:r>
            <a:br>
              <a:rPr lang="en-US" dirty="0"/>
            </a:br>
            <a:r>
              <a:rPr lang="en-US" sz="2200" dirty="0" smtClean="0"/>
              <a:t>If </a:t>
            </a:r>
            <a:r>
              <a:rPr lang="en-US" sz="2200" dirty="0" err="1" smtClean="0"/>
              <a:t>indigency</a:t>
            </a:r>
            <a:r>
              <a:rPr lang="en-US" sz="2200" dirty="0" smtClean="0"/>
              <a:t> is </a:t>
            </a:r>
            <a:r>
              <a:rPr lang="en-US" sz="2200" dirty="0" smtClean="0"/>
              <a:t>determined and the right to counsel has not been waived:</a:t>
            </a:r>
            <a:br>
              <a:rPr lang="en-US" sz="2200" dirty="0" smtClean="0"/>
            </a:br>
            <a:r>
              <a:rPr lang="en-US" sz="2200" dirty="0" smtClean="0"/>
              <a:t>	</a:t>
            </a:r>
            <a:br>
              <a:rPr lang="en-US" sz="2200" dirty="0" smtClean="0"/>
            </a:br>
            <a:r>
              <a:rPr lang="en-US" sz="2200" dirty="0"/>
              <a:t>	</a:t>
            </a:r>
            <a:r>
              <a:rPr lang="en-US" sz="2200" dirty="0" smtClean="0"/>
              <a:t>a. The court shall make and sign an order appointing 	a	district public defender or such other appointed counsel as 	provided by law.</a:t>
            </a:r>
            <a:br>
              <a:rPr lang="en-US" sz="2200" dirty="0" smtClean="0"/>
            </a:br>
            <a:r>
              <a:rPr lang="en-US" sz="2200" dirty="0" smtClean="0"/>
              <a:t>	</a:t>
            </a:r>
            <a:br>
              <a:rPr lang="en-US" sz="2200" dirty="0" smtClean="0"/>
            </a:br>
            <a:r>
              <a:rPr lang="en-US" sz="2200" dirty="0"/>
              <a:t>	</a:t>
            </a:r>
            <a:r>
              <a:rPr lang="en-US" sz="2200" dirty="0" smtClean="0"/>
              <a:t>b. The court shall enter an order directing the party to pay into 	the registry if it is determined that </a:t>
            </a:r>
            <a:r>
              <a:rPr lang="en-US" sz="2200" dirty="0" smtClean="0"/>
              <a:t>accused can </a:t>
            </a:r>
            <a:r>
              <a:rPr lang="en-US" sz="2200" dirty="0" smtClean="0"/>
              <a:t>pay all or a 	portion of fees for the court appointed representation.</a:t>
            </a:r>
            <a:br>
              <a:rPr lang="en-US" sz="2200" dirty="0" smtClean="0"/>
            </a:br>
            <a:r>
              <a:rPr lang="en-US" sz="2200" dirty="0" smtClean="0"/>
              <a:t>		</a:t>
            </a:r>
            <a:br>
              <a:rPr lang="en-US" sz="2200" dirty="0" smtClean="0"/>
            </a:br>
            <a:r>
              <a:rPr lang="en-US" sz="2200" dirty="0"/>
              <a:t>	</a:t>
            </a:r>
            <a:r>
              <a:rPr lang="en-US" sz="2200" dirty="0" smtClean="0"/>
              <a:t>	1. The clerk shall collect all monies paid 				and shall receive a 5% commission of all 				funds collected.</a:t>
            </a:r>
            <a:endParaRPr lang="en-US" sz="2200" dirty="0"/>
          </a:p>
        </p:txBody>
      </p:sp>
    </p:spTree>
    <p:extLst>
      <p:ext uri="{BB962C8B-B14F-4D97-AF65-F5344CB8AC3E}">
        <p14:creationId xmlns:p14="http://schemas.microsoft.com/office/powerpoint/2010/main" val="1334683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838200"/>
            <a:ext cx="4191000" cy="5334000"/>
          </a:xfrm>
        </p:spPr>
        <p:txBody>
          <a:bodyPr>
            <a:normAutofit fontScale="90000"/>
          </a:bodyPr>
          <a:lstStyle/>
          <a:p>
            <a:pPr algn="l"/>
            <a:r>
              <a:rPr lang="en-US" dirty="0" smtClean="0"/>
              <a:t/>
            </a:r>
            <a:br>
              <a:rPr lang="en-US" dirty="0" smtClean="0"/>
            </a:br>
            <a:r>
              <a:rPr lang="en-US" dirty="0"/>
              <a:t/>
            </a:r>
            <a:br>
              <a:rPr lang="en-US" dirty="0"/>
            </a:br>
            <a:r>
              <a:rPr lang="en-US" dirty="0" smtClean="0"/>
              <a:t/>
            </a:r>
            <a:br>
              <a:rPr lang="en-US" dirty="0" smtClean="0"/>
            </a:br>
            <a:r>
              <a:rPr lang="en-US" sz="4000" b="1" dirty="0" smtClean="0"/>
              <a:t>PUBLIC DEFENDERS AND INVESTIGATORS</a:t>
            </a:r>
            <a:r>
              <a:rPr lang="en-US" sz="3600" b="1" dirty="0" smtClean="0"/>
              <a:t/>
            </a:r>
            <a:br>
              <a:rPr lang="en-US" sz="3600" b="1" dirty="0" smtClean="0"/>
            </a:br>
            <a:r>
              <a:rPr lang="en-US" sz="2700" b="1" dirty="0" smtClean="0"/>
              <a:t>T.C.A. § 8-14-202(a), (b) and (c)</a:t>
            </a:r>
            <a:br>
              <a:rPr lang="en-US" sz="2700" b="1" dirty="0" smtClean="0"/>
            </a:br>
            <a:r>
              <a:rPr lang="en-US" sz="3600" dirty="0"/>
              <a:t/>
            </a:r>
            <a:br>
              <a:rPr lang="en-US" sz="3600" dirty="0"/>
            </a:br>
            <a:r>
              <a:rPr lang="en-US" sz="3600" dirty="0" smtClean="0"/>
              <a:t>(a) Creation of Offices</a:t>
            </a:r>
            <a:br>
              <a:rPr lang="en-US" sz="3600" dirty="0" smtClean="0"/>
            </a:br>
            <a:r>
              <a:rPr lang="en-US" sz="3600" dirty="0" smtClean="0"/>
              <a:t>(b) Terms of Office</a:t>
            </a:r>
            <a:r>
              <a:rPr lang="en-US" sz="3600" dirty="0"/>
              <a:t/>
            </a:r>
            <a:br>
              <a:rPr lang="en-US" sz="3600" dirty="0"/>
            </a:br>
            <a:r>
              <a:rPr lang="en-US" sz="3600" dirty="0" smtClean="0"/>
              <a:t>(c)  Service Restrictions</a:t>
            </a:r>
            <a:br>
              <a:rPr lang="en-US" sz="3600" dirty="0" smtClean="0"/>
            </a:br>
            <a:r>
              <a:rPr lang="en-US" sz="3600" dirty="0"/>
              <a:t/>
            </a:r>
            <a:br>
              <a:rPr lang="en-US" sz="3600" dirty="0"/>
            </a:br>
            <a:r>
              <a:rPr lang="en-US" dirty="0" smtClean="0"/>
              <a:t/>
            </a:r>
            <a:br>
              <a:rPr lang="en-US" dirty="0" smtClean="0"/>
            </a:br>
            <a:r>
              <a:rPr lang="en-US" dirty="0"/>
              <a:t/>
            </a:r>
            <a:br>
              <a:rPr lang="en-US" dirty="0"/>
            </a:br>
            <a:endParaRPr lang="en-US" dirty="0"/>
          </a:p>
        </p:txBody>
      </p:sp>
      <p:pic>
        <p:nvPicPr>
          <p:cNvPr id="2050" name="Picture 2" descr="http://3.bp.blogspot.com/-yc9g6mxaMDk/UKgfv9J9vBI/AAAAAAAAASQ/snF2t0BPb_w/s320/Student+lo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32004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396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733800"/>
            <a:ext cx="7696200" cy="2438399"/>
          </a:xfrm>
        </p:spPr>
        <p:txBody>
          <a:bodyPr>
            <a:normAutofit fontScale="92500"/>
          </a:bodyPr>
          <a:lstStyle/>
          <a:p>
            <a:pPr marL="0" indent="0" algn="ctr">
              <a:buNone/>
            </a:pPr>
            <a:r>
              <a:rPr lang="en-US" sz="3600" dirty="0" smtClean="0"/>
              <a:t>“Every person accused of any crime or misdemeanor whatsoever is entitled to counsel in all matters necessary for the person’s defense, as well to facts as to law.”</a:t>
            </a:r>
            <a:endParaRPr lang="en-US" sz="3600" dirty="0"/>
          </a:p>
        </p:txBody>
      </p:sp>
      <p:sp>
        <p:nvSpPr>
          <p:cNvPr id="3" name="Title 2"/>
          <p:cNvSpPr>
            <a:spLocks noGrp="1"/>
          </p:cNvSpPr>
          <p:nvPr>
            <p:ph type="title"/>
          </p:nvPr>
        </p:nvSpPr>
        <p:spPr>
          <a:xfrm>
            <a:off x="457200" y="457200"/>
            <a:ext cx="8001000" cy="1752600"/>
          </a:xfrm>
        </p:spPr>
        <p:txBody>
          <a:bodyPr/>
          <a:lstStyle/>
          <a:p>
            <a:pPr algn="ctr"/>
            <a:r>
              <a:rPr lang="en-US" sz="5400" b="1" dirty="0" smtClean="0"/>
              <a:t>RIGHT TO COUNSEL</a:t>
            </a:r>
            <a:br>
              <a:rPr lang="en-US" sz="5400" b="1" dirty="0" smtClean="0"/>
            </a:br>
            <a:r>
              <a:rPr lang="en-US" sz="3600" dirty="0" smtClean="0"/>
              <a:t>T.C.A. § 40-14-102</a:t>
            </a:r>
            <a:endParaRPr lang="en-US" sz="3600" dirty="0"/>
          </a:p>
        </p:txBody>
      </p:sp>
      <p:pic>
        <p:nvPicPr>
          <p:cNvPr id="3074" name="Picture 2" descr="http://cliparts.co/cliparts/gce/o7r/gceo7rK9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86000"/>
            <a:ext cx="3228975" cy="147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528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077200" cy="4038600"/>
          </a:xfrm>
        </p:spPr>
        <p:txBody>
          <a:bodyPr>
            <a:normAutofit fontScale="90000"/>
          </a:bodyPr>
          <a:lstStyle/>
          <a:p>
            <a:pPr algn="l"/>
            <a:r>
              <a:rPr lang="en-US" dirty="0" smtClean="0"/>
              <a:t>a. If unable to employ counsel, the defendant is entitled to have counsel appointed by the court.</a:t>
            </a:r>
            <a:br>
              <a:rPr lang="en-US" dirty="0" smtClean="0"/>
            </a:br>
            <a:r>
              <a:rPr lang="en-US" dirty="0" smtClean="0"/>
              <a:t/>
            </a:r>
            <a:br>
              <a:rPr lang="en-US" dirty="0" smtClean="0"/>
            </a:br>
            <a:r>
              <a:rPr lang="en-US" dirty="0" smtClean="0"/>
              <a:t>b. A defendant who is provided a court-appointed counsel shall be assessed a nonrefundable $50.00 administrative fee that can be waived or reduced if the defendant lacks the financial resources sufficient to comply and can be increased not to exceed $200.00 if there is sufficient means.</a:t>
            </a:r>
            <a:br>
              <a:rPr lang="en-US" dirty="0" smtClean="0"/>
            </a:br>
            <a:r>
              <a:rPr lang="en-US" dirty="0" smtClean="0"/>
              <a:t/>
            </a:r>
            <a:br>
              <a:rPr lang="en-US" dirty="0" smtClean="0"/>
            </a:br>
            <a:r>
              <a:rPr lang="en-US" dirty="0" smtClean="0"/>
              <a:t>c. Clerk collecting administrative fees shall report the fee statistics to AOC monthly.</a:t>
            </a:r>
            <a:endParaRPr lang="en-US" dirty="0"/>
          </a:p>
        </p:txBody>
      </p:sp>
      <p:sp>
        <p:nvSpPr>
          <p:cNvPr id="4" name="TextBox 3"/>
          <p:cNvSpPr txBox="1"/>
          <p:nvPr/>
        </p:nvSpPr>
        <p:spPr>
          <a:xfrm>
            <a:off x="457200" y="457200"/>
            <a:ext cx="8077200" cy="1384995"/>
          </a:xfrm>
          <a:prstGeom prst="rect">
            <a:avLst/>
          </a:prstGeom>
          <a:noFill/>
        </p:spPr>
        <p:txBody>
          <a:bodyPr wrap="square" rtlCol="0">
            <a:spAutoFit/>
          </a:bodyPr>
          <a:lstStyle/>
          <a:p>
            <a:pPr algn="ctr"/>
            <a:r>
              <a:rPr lang="en-US" sz="2800" b="1" dirty="0"/>
              <a:t>INDIGENT DEFENDANTS; APPOINTMENT OF ATTORNEY; ASSESSMENT OF ADMINISTRATIVE </a:t>
            </a:r>
            <a:r>
              <a:rPr lang="en-US" sz="2800" b="1" dirty="0" smtClean="0"/>
              <a:t>FEES</a:t>
            </a:r>
          </a:p>
          <a:p>
            <a:pPr algn="ctr"/>
            <a:r>
              <a:rPr lang="en-US" sz="2800" b="1" i="1" dirty="0" smtClean="0"/>
              <a:t>(T.C.A. § 37-1-126(c)(1) </a:t>
            </a:r>
            <a:r>
              <a:rPr lang="en-US" sz="2800" b="1" dirty="0" smtClean="0"/>
              <a:t>or</a:t>
            </a:r>
            <a:r>
              <a:rPr lang="en-US" sz="2800" b="1" i="1" dirty="0" smtClean="0"/>
              <a:t> § 40-14-103)</a:t>
            </a:r>
            <a:endParaRPr lang="en-US" sz="2800" b="1" i="1" dirty="0"/>
          </a:p>
        </p:txBody>
      </p:sp>
    </p:spTree>
    <p:extLst>
      <p:ext uri="{BB962C8B-B14F-4D97-AF65-F5344CB8AC3E}">
        <p14:creationId xmlns:p14="http://schemas.microsoft.com/office/powerpoint/2010/main" val="3859555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239000" cy="5715000"/>
          </a:xfrm>
        </p:spPr>
        <p:txBody>
          <a:bodyPr/>
          <a:lstStyle/>
          <a:p>
            <a:pPr algn="just"/>
            <a:r>
              <a:rPr lang="en-US" b="1" dirty="0" smtClean="0"/>
              <a:t>THE RIGHT TO COUNCIL IN JUVENILE PROCEEDINGS – T.C.A. § 37-1-126(a)(1)</a:t>
            </a:r>
            <a:r>
              <a:rPr lang="en-US" dirty="0" smtClean="0"/>
              <a:t/>
            </a:r>
            <a:br>
              <a:rPr lang="en-US" dirty="0" smtClean="0"/>
            </a:br>
            <a:r>
              <a:rPr lang="en-US" dirty="0"/>
              <a:t/>
            </a:r>
            <a:br>
              <a:rPr lang="en-US" dirty="0"/>
            </a:br>
            <a:r>
              <a:rPr lang="en-US" dirty="0" smtClean="0"/>
              <a:t>A child is entitled to representation by legal counsel at all stages of any delinquency proceedings or proceedings alleging unruly conduct that place the child in jeopardy of being removed from the home pursuant to § 37-1-132(b) and is entitled to a guardian ad litem for proceedings alleging a child to be dependent and neglected or abused. </a:t>
            </a:r>
            <a:endParaRPr lang="en-US" dirty="0"/>
          </a:p>
        </p:txBody>
      </p:sp>
    </p:spTree>
    <p:extLst>
      <p:ext uri="{BB962C8B-B14F-4D97-AF65-F5344CB8AC3E}">
        <p14:creationId xmlns:p14="http://schemas.microsoft.com/office/powerpoint/2010/main" val="2706351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620000" cy="5562600"/>
          </a:xfrm>
        </p:spPr>
        <p:txBody>
          <a:bodyPr>
            <a:noAutofit/>
          </a:bodyPr>
          <a:lstStyle/>
          <a:p>
            <a:pPr algn="l"/>
            <a:r>
              <a:rPr lang="en-US" sz="3600" b="1" dirty="0" smtClean="0">
                <a:latin typeface="Calibri" pitchFamily="34" charset="0"/>
              </a:rPr>
              <a:t>T.C.A. 37-1-126(2)(A)</a:t>
            </a:r>
            <a:br>
              <a:rPr lang="en-US" sz="3600" b="1" dirty="0" smtClean="0">
                <a:latin typeface="Calibri" pitchFamily="34" charset="0"/>
              </a:rPr>
            </a:br>
            <a:r>
              <a:rPr lang="en-US" sz="2100" dirty="0">
                <a:latin typeface="Calibri" pitchFamily="34" charset="0"/>
              </a:rPr>
              <a:t/>
            </a:r>
            <a:br>
              <a:rPr lang="en-US" sz="2100" dirty="0">
                <a:latin typeface="Calibri" pitchFamily="34" charset="0"/>
              </a:rPr>
            </a:br>
            <a:r>
              <a:rPr lang="en-US" sz="2100" dirty="0" smtClean="0">
                <a:latin typeface="Calibri" pitchFamily="34" charset="0"/>
              </a:rPr>
              <a:t>An adult is entitled to representation by legal counsel at all stages of any proceeding under this part in proceedings involving:</a:t>
            </a:r>
            <a:br>
              <a:rPr lang="en-US" sz="2100" dirty="0" smtClean="0">
                <a:latin typeface="Calibri" pitchFamily="34" charset="0"/>
              </a:rPr>
            </a:br>
            <a:r>
              <a:rPr lang="en-US" sz="2100" dirty="0" smtClean="0">
                <a:latin typeface="Calibri" pitchFamily="34" charset="0"/>
              </a:rPr>
              <a:t/>
            </a:r>
            <a:br>
              <a:rPr lang="en-US" sz="2100" dirty="0" smtClean="0">
                <a:latin typeface="Calibri" pitchFamily="34" charset="0"/>
              </a:rPr>
            </a:br>
            <a:r>
              <a:rPr lang="en-US" sz="2100" dirty="0" smtClean="0">
                <a:latin typeface="Calibri" pitchFamily="34" charset="0"/>
              </a:rPr>
              <a:t>	(i) Child abuse prosecutions pursuant to §§ 37-1-412 and 	39-15-401;</a:t>
            </a:r>
            <a:br>
              <a:rPr lang="en-US" sz="2100" dirty="0" smtClean="0">
                <a:latin typeface="Calibri" pitchFamily="34" charset="0"/>
              </a:rPr>
            </a:br>
            <a:r>
              <a:rPr lang="en-US" sz="2100" dirty="0" smtClean="0">
                <a:latin typeface="Calibri" pitchFamily="34" charset="0"/>
              </a:rPr>
              <a:t/>
            </a:r>
            <a:br>
              <a:rPr lang="en-US" sz="2100" dirty="0" smtClean="0">
                <a:latin typeface="Calibri" pitchFamily="34" charset="0"/>
              </a:rPr>
            </a:br>
            <a:r>
              <a:rPr lang="en-US" sz="2100" dirty="0" smtClean="0">
                <a:latin typeface="Calibri" pitchFamily="34" charset="0"/>
              </a:rPr>
              <a:t>	(ii) Contributing to the delinquency or unruly  behavior of 	a child pursuant to § 37-1-156 or contributing to the 	dependency and neglect of a child pursuant to § 37-1-157;</a:t>
            </a:r>
            <a:br>
              <a:rPr lang="en-US" sz="2100" dirty="0" smtClean="0">
                <a:latin typeface="Calibri" pitchFamily="34" charset="0"/>
              </a:rPr>
            </a:br>
            <a:r>
              <a:rPr lang="en-US" sz="2100" dirty="0" smtClean="0">
                <a:latin typeface="Calibri" pitchFamily="34" charset="0"/>
              </a:rPr>
              <a:t/>
            </a:r>
            <a:br>
              <a:rPr lang="en-US" sz="2100" dirty="0" smtClean="0">
                <a:latin typeface="Calibri" pitchFamily="34" charset="0"/>
              </a:rPr>
            </a:br>
            <a:r>
              <a:rPr lang="en-US" sz="2100" dirty="0" smtClean="0">
                <a:latin typeface="Calibri" pitchFamily="34" charset="0"/>
              </a:rPr>
              <a:t>	(iii) Violation of compulsory school attendance pursuant to 	§§ 49-6-3007 and 49-6-3009; or</a:t>
            </a:r>
            <a:br>
              <a:rPr lang="en-US" sz="2100" dirty="0" smtClean="0">
                <a:latin typeface="Calibri" pitchFamily="34" charset="0"/>
              </a:rPr>
            </a:br>
            <a:r>
              <a:rPr lang="en-US" sz="2100" dirty="0" smtClean="0">
                <a:latin typeface="Calibri" pitchFamily="34" charset="0"/>
              </a:rPr>
              <a:t/>
            </a:r>
            <a:br>
              <a:rPr lang="en-US" sz="2100" dirty="0" smtClean="0">
                <a:latin typeface="Calibri" pitchFamily="34" charset="0"/>
              </a:rPr>
            </a:br>
            <a:r>
              <a:rPr lang="en-US" sz="2100" dirty="0" smtClean="0">
                <a:latin typeface="Calibri" pitchFamily="34" charset="0"/>
              </a:rPr>
              <a:t>	(iv) Criminal contempt.</a:t>
            </a:r>
            <a:br>
              <a:rPr lang="en-US" sz="2100" dirty="0" smtClean="0">
                <a:latin typeface="Calibri" pitchFamily="34" charset="0"/>
              </a:rPr>
            </a:br>
            <a:endParaRPr lang="en-US" sz="2100" dirty="0">
              <a:latin typeface="Calibri" pitchFamily="34" charset="0"/>
            </a:endParaRPr>
          </a:p>
        </p:txBody>
      </p:sp>
    </p:spTree>
    <p:extLst>
      <p:ext uri="{BB962C8B-B14F-4D97-AF65-F5344CB8AC3E}">
        <p14:creationId xmlns:p14="http://schemas.microsoft.com/office/powerpoint/2010/main" val="1964916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33400"/>
            <a:ext cx="7772400" cy="4572000"/>
          </a:xfrm>
        </p:spPr>
        <p:txBody>
          <a:bodyPr>
            <a:normAutofit fontScale="90000"/>
          </a:bodyPr>
          <a:lstStyle/>
          <a:p>
            <a:pPr algn="l"/>
            <a:r>
              <a:rPr lang="en-US" sz="3600" b="1" dirty="0" smtClean="0"/>
              <a:t>T.C.A. 37-1-126(B)</a:t>
            </a:r>
            <a:br>
              <a:rPr lang="en-US" sz="3600" b="1" dirty="0" smtClean="0"/>
            </a:br>
            <a:r>
              <a:rPr lang="en-US" dirty="0"/>
              <a:t/>
            </a:r>
            <a:br>
              <a:rPr lang="en-US" dirty="0"/>
            </a:br>
            <a:r>
              <a:rPr lang="en-US" dirty="0" smtClean="0"/>
              <a:t>A parent is entitled to representation by legal counsel at all stages of any proceeding under this part in proceedings involving:</a:t>
            </a:r>
            <a:br>
              <a:rPr lang="en-US" dirty="0" smtClean="0"/>
            </a:br>
            <a:r>
              <a:rPr lang="en-US" dirty="0" smtClean="0"/>
              <a:t/>
            </a:r>
            <a:br>
              <a:rPr lang="en-US" dirty="0" smtClean="0"/>
            </a:br>
            <a:r>
              <a:rPr lang="en-US" dirty="0" smtClean="0"/>
              <a:t>	(i) Abuse, dependency or neglect pursuant to § 37-	1-102; or</a:t>
            </a:r>
            <a:br>
              <a:rPr lang="en-US" dirty="0" smtClean="0"/>
            </a:br>
            <a:r>
              <a:rPr lang="en-US" dirty="0" smtClean="0"/>
              <a:t/>
            </a:r>
            <a:br>
              <a:rPr lang="en-US" dirty="0" smtClean="0"/>
            </a:br>
            <a:r>
              <a:rPr lang="en-US" dirty="0" smtClean="0"/>
              <a:t>	(ii) Termination of parental rights pursuant to § 36-	1-113.</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876800"/>
            <a:ext cx="1663700" cy="149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229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649077" cy="646331"/>
          </a:xfrm>
          <a:prstGeom prst="rect">
            <a:avLst/>
          </a:prstGeom>
          <a:noFill/>
        </p:spPr>
        <p:txBody>
          <a:bodyPr wrap="square" rtlCol="0">
            <a:spAutoFit/>
          </a:bodyPr>
          <a:lstStyle/>
          <a:p>
            <a:pPr algn="ctr"/>
            <a:r>
              <a:rPr lang="en-US" sz="3600" b="1" dirty="0" smtClean="0"/>
              <a:t>T.C.A. 40-14-202</a:t>
            </a:r>
            <a:endParaRPr lang="en-US" sz="3600" b="1" dirty="0"/>
          </a:p>
        </p:txBody>
      </p:sp>
      <p:pic>
        <p:nvPicPr>
          <p:cNvPr id="2050" name="Picture 2"/>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53715"/>
            <a:ext cx="8915399" cy="691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533400"/>
            <a:ext cx="7649077" cy="6001643"/>
          </a:xfrm>
          <a:prstGeom prst="rect">
            <a:avLst/>
          </a:prstGeom>
          <a:noFill/>
        </p:spPr>
        <p:txBody>
          <a:bodyPr wrap="square" rtlCol="0">
            <a:spAutoFit/>
          </a:bodyPr>
          <a:lstStyle/>
          <a:p>
            <a:pPr algn="just"/>
            <a:r>
              <a:rPr lang="en-US" sz="3200" b="1" dirty="0" smtClean="0"/>
              <a:t>Whenever an accused informs the court that the accused is financially unable to obtain the assistance of counsel, it is the duty of the court to conduct a full and complete </a:t>
            </a:r>
            <a:r>
              <a:rPr lang="en-US" sz="3200" b="1" dirty="0" smtClean="0"/>
              <a:t>hearing </a:t>
            </a:r>
            <a:r>
              <a:rPr lang="en-US" sz="3200" b="1" dirty="0" smtClean="0"/>
              <a:t>as to the financial ability of the accused to obtain assistance of counsel and, thereafter, make a finding as to the </a:t>
            </a:r>
            <a:r>
              <a:rPr lang="en-US" sz="3200" b="1" dirty="0" err="1" smtClean="0"/>
              <a:t>indigency</a:t>
            </a:r>
            <a:r>
              <a:rPr lang="en-US" sz="3200" b="1" dirty="0" smtClean="0"/>
              <a:t> of the accused.  All statements made by the accused seeking the appointment of counsel shall be by sworn testimony in open court or written affidavit sworn to before the judge.</a:t>
            </a:r>
            <a:endParaRPr lang="en-US" sz="3200" b="1" dirty="0"/>
          </a:p>
        </p:txBody>
      </p:sp>
    </p:spTree>
    <p:extLst>
      <p:ext uri="{BB962C8B-B14F-4D97-AF65-F5344CB8AC3E}">
        <p14:creationId xmlns:p14="http://schemas.microsoft.com/office/powerpoint/2010/main" val="858204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76925"/>
            <a:ext cx="7924800" cy="830997"/>
          </a:xfrm>
          <a:prstGeom prst="rect">
            <a:avLst/>
          </a:prstGeom>
          <a:noFill/>
        </p:spPr>
        <p:txBody>
          <a:bodyPr wrap="square" rtlCol="0">
            <a:spAutoFit/>
          </a:bodyPr>
          <a:lstStyle/>
          <a:p>
            <a:r>
              <a:rPr lang="en-US" sz="2400" b="1" dirty="0" smtClean="0"/>
              <a:t>WHEN MAKING A FINDING AS TO THE INDIGENCY OF AN ACCUSED, THE COURT SHALL TAKE INTO CONSIDERATION:</a:t>
            </a:r>
            <a:endParaRPr lang="en-US" sz="2400" b="1" dirty="0"/>
          </a:p>
        </p:txBody>
      </p:sp>
      <p:sp>
        <p:nvSpPr>
          <p:cNvPr id="4" name="TextBox 3"/>
          <p:cNvSpPr txBox="1"/>
          <p:nvPr/>
        </p:nvSpPr>
        <p:spPr>
          <a:xfrm>
            <a:off x="457200" y="1371600"/>
            <a:ext cx="7924800" cy="5355312"/>
          </a:xfrm>
          <a:prstGeom prst="rect">
            <a:avLst/>
          </a:prstGeom>
          <a:noFill/>
        </p:spPr>
        <p:txBody>
          <a:bodyPr wrap="square" rtlCol="0">
            <a:spAutoFit/>
          </a:bodyPr>
          <a:lstStyle/>
          <a:p>
            <a:pPr marL="342900" indent="-342900">
              <a:buAutoNum type="arabicPeriod"/>
            </a:pPr>
            <a:r>
              <a:rPr lang="en-US" b="1" dirty="0" smtClean="0"/>
              <a:t>The nature of the services rendered;</a:t>
            </a:r>
          </a:p>
          <a:p>
            <a:pPr marL="342900" indent="-342900">
              <a:buAutoNum type="arabicPeriod"/>
            </a:pPr>
            <a:endParaRPr lang="en-US" b="1" dirty="0"/>
          </a:p>
          <a:p>
            <a:pPr marL="342900" indent="-342900">
              <a:buAutoNum type="arabicPeriod"/>
            </a:pPr>
            <a:r>
              <a:rPr lang="en-US" b="1" dirty="0" smtClean="0"/>
              <a:t>The usual and customary charges of an attorney in the community for rendering like or similar services;</a:t>
            </a:r>
          </a:p>
          <a:p>
            <a:pPr marL="342900" indent="-342900">
              <a:buAutoNum type="arabicPeriod"/>
            </a:pPr>
            <a:endParaRPr lang="en-US" b="1" dirty="0" smtClean="0"/>
          </a:p>
          <a:p>
            <a:pPr marL="342900" indent="-342900">
              <a:buAutoNum type="arabicPeriod"/>
            </a:pPr>
            <a:r>
              <a:rPr lang="en-US" b="1" dirty="0" smtClean="0"/>
              <a:t>The income of the accused regardless of source;</a:t>
            </a:r>
          </a:p>
          <a:p>
            <a:pPr marL="342900" indent="-342900">
              <a:buAutoNum type="arabicPeriod"/>
            </a:pPr>
            <a:endParaRPr lang="en-US" b="1" dirty="0"/>
          </a:p>
          <a:p>
            <a:pPr marL="342900" indent="-342900">
              <a:buAutoNum type="arabicPeriod"/>
            </a:pPr>
            <a:r>
              <a:rPr lang="en-US" b="1" dirty="0" smtClean="0"/>
              <a:t>The poverty level income guidelines compiled and published by the United States Department of Labor;</a:t>
            </a:r>
          </a:p>
          <a:p>
            <a:pPr marL="342900" indent="-342900">
              <a:buAutoNum type="arabicPeriod"/>
            </a:pPr>
            <a:endParaRPr lang="en-US" b="1" dirty="0"/>
          </a:p>
          <a:p>
            <a:pPr marL="342900" indent="-342900">
              <a:buAutoNum type="arabicPeriod"/>
            </a:pPr>
            <a:r>
              <a:rPr lang="en-US" b="1" dirty="0" smtClean="0"/>
              <a:t>The ownership or equity in any real or personal property;</a:t>
            </a:r>
          </a:p>
          <a:p>
            <a:pPr marL="342900" indent="-342900">
              <a:buAutoNum type="arabicPeriod"/>
            </a:pPr>
            <a:endParaRPr lang="en-US" b="1" dirty="0"/>
          </a:p>
          <a:p>
            <a:pPr marL="342900" indent="-342900">
              <a:buAutoNum type="arabicPeriod"/>
            </a:pPr>
            <a:r>
              <a:rPr lang="en-US" b="1" dirty="0" smtClean="0"/>
              <a:t>The amount of the appearance or appeal bond, whether the party has been able to obtain release by making bond, and, if the party obtained release by making bond, the amount of money paid and he source of the money; and</a:t>
            </a:r>
          </a:p>
          <a:p>
            <a:pPr marL="342900" indent="-342900">
              <a:buAutoNum type="arabicPeriod"/>
            </a:pPr>
            <a:endParaRPr lang="en-US" b="1" dirty="0"/>
          </a:p>
          <a:p>
            <a:pPr marL="342900" indent="-342900">
              <a:buAutoNum type="arabicPeriod"/>
            </a:pPr>
            <a:r>
              <a:rPr lang="en-US" b="1" dirty="0" smtClean="0"/>
              <a:t>Any other circumstances presented to the court which are relevant to the issue of </a:t>
            </a:r>
            <a:r>
              <a:rPr lang="en-US" b="1" dirty="0" err="1" smtClean="0"/>
              <a:t>indigency</a:t>
            </a:r>
            <a:r>
              <a:rPr lang="en-US" b="1" dirty="0" smtClean="0"/>
              <a:t>.</a:t>
            </a:r>
          </a:p>
          <a:p>
            <a:pPr marL="342900" indent="-342900">
              <a:buAutoNum type="arabicPeriod"/>
            </a:pPr>
            <a:endParaRPr lang="en-US" dirty="0"/>
          </a:p>
        </p:txBody>
      </p:sp>
    </p:spTree>
    <p:extLst>
      <p:ext uri="{BB962C8B-B14F-4D97-AF65-F5344CB8AC3E}">
        <p14:creationId xmlns:p14="http://schemas.microsoft.com/office/powerpoint/2010/main" val="3045221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457200"/>
            <a:ext cx="5029200" cy="5715000"/>
          </a:xfrm>
        </p:spPr>
        <p:txBody>
          <a:bodyPr>
            <a:normAutofit/>
          </a:bodyPr>
          <a:lstStyle/>
          <a:p>
            <a:r>
              <a:rPr lang="en-US" sz="3600" b="1" dirty="0" smtClean="0"/>
              <a:t>INDIGENT REPRESENTATION FUND</a:t>
            </a:r>
            <a:br>
              <a:rPr lang="en-US" sz="3600" b="1" dirty="0" smtClean="0"/>
            </a:br>
            <a:r>
              <a:rPr lang="en-US" sz="3600" b="1" dirty="0"/>
              <a:t/>
            </a:r>
            <a:br>
              <a:rPr lang="en-US" sz="3600" b="1" dirty="0"/>
            </a:br>
            <a:r>
              <a:rPr lang="en-US" sz="3600" b="1" dirty="0" smtClean="0"/>
              <a:t>PAM HANCOCK</a:t>
            </a:r>
            <a:br>
              <a:rPr lang="en-US" sz="3600" b="1" dirty="0" smtClean="0"/>
            </a:br>
            <a:r>
              <a:rPr lang="en-US" sz="3600" b="1" dirty="0" smtClean="0"/>
              <a:t>Fiscal Services Director</a:t>
            </a:r>
            <a:endParaRPr lang="en-US" sz="3600" b="1" dirty="0"/>
          </a:p>
        </p:txBody>
      </p:sp>
    </p:spTree>
    <p:extLst>
      <p:ext uri="{BB962C8B-B14F-4D97-AF65-F5344CB8AC3E}">
        <p14:creationId xmlns:p14="http://schemas.microsoft.com/office/powerpoint/2010/main" val="3075832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lusd.org/pictures/MC9004403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43" y="457200"/>
            <a:ext cx="2166257" cy="179132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4572000" y="2514600"/>
            <a:ext cx="3581400" cy="457200"/>
          </a:xfrm>
        </p:spPr>
        <p:txBody>
          <a:bodyPr/>
          <a:lstStyle/>
          <a:p>
            <a:r>
              <a:rPr lang="en-US" sz="1800" dirty="0"/>
              <a:t/>
            </a:r>
            <a:br>
              <a:rPr lang="en-US" sz="1800" dirty="0"/>
            </a:br>
            <a:r>
              <a:rPr lang="en-US" sz="2400" b="1" dirty="0">
                <a:solidFill>
                  <a:schemeClr val="tx1"/>
                </a:solidFill>
              </a:rPr>
              <a:t>T.C.A. § 40-14-207</a:t>
            </a:r>
          </a:p>
        </p:txBody>
      </p:sp>
      <p:sp>
        <p:nvSpPr>
          <p:cNvPr id="3" name="Content Placeholder 2"/>
          <p:cNvSpPr>
            <a:spLocks noGrp="1"/>
          </p:cNvSpPr>
          <p:nvPr>
            <p:ph sz="half" idx="2"/>
          </p:nvPr>
        </p:nvSpPr>
        <p:spPr>
          <a:xfrm>
            <a:off x="4572000" y="3048000"/>
            <a:ext cx="3657600" cy="3363312"/>
          </a:xfrm>
        </p:spPr>
        <p:txBody>
          <a:bodyPr>
            <a:noAutofit/>
          </a:bodyPr>
          <a:lstStyle/>
          <a:p>
            <a:r>
              <a:rPr lang="en-US" sz="1800" b="1" dirty="0" smtClean="0"/>
              <a:t>Other than public defenders and post-conviction defenders, attorneys appointed under this part shall be entitled to reasonable compensation for their services prior to trial, at trial, and during the appeal  of the cause and shall be entitled to reimbursement for their reasonable and necessary expenses in accordance with the rules of the supreme court.</a:t>
            </a:r>
            <a:endParaRPr lang="en-US" sz="1800" b="1" dirty="0"/>
          </a:p>
        </p:txBody>
      </p:sp>
      <p:sp>
        <p:nvSpPr>
          <p:cNvPr id="4" name="Text Placeholder 3"/>
          <p:cNvSpPr>
            <a:spLocks noGrp="1"/>
          </p:cNvSpPr>
          <p:nvPr>
            <p:ph type="body" sz="quarter" idx="3"/>
          </p:nvPr>
        </p:nvSpPr>
        <p:spPr>
          <a:xfrm>
            <a:off x="533400" y="2438400"/>
            <a:ext cx="3581400" cy="533400"/>
          </a:xfrm>
        </p:spPr>
        <p:txBody>
          <a:bodyPr/>
          <a:lstStyle/>
          <a:p>
            <a:endParaRPr lang="en-US" sz="2400" dirty="0" smtClean="0"/>
          </a:p>
          <a:p>
            <a:endParaRPr lang="en-US" sz="2400" dirty="0"/>
          </a:p>
          <a:p>
            <a:r>
              <a:rPr lang="en-US" sz="2400" dirty="0"/>
              <a:t/>
            </a:r>
            <a:br>
              <a:rPr lang="en-US" sz="2400" dirty="0"/>
            </a:br>
            <a:r>
              <a:rPr lang="en-US" sz="2400" b="1" dirty="0">
                <a:solidFill>
                  <a:schemeClr val="tx1"/>
                </a:solidFill>
              </a:rPr>
              <a:t>T.C.A. § 40-14-206</a:t>
            </a:r>
          </a:p>
        </p:txBody>
      </p:sp>
      <p:sp>
        <p:nvSpPr>
          <p:cNvPr id="5" name="Content Placeholder 4"/>
          <p:cNvSpPr>
            <a:spLocks noGrp="1"/>
          </p:cNvSpPr>
          <p:nvPr>
            <p:ph sz="quarter" idx="4"/>
          </p:nvPr>
        </p:nvSpPr>
        <p:spPr>
          <a:xfrm>
            <a:off x="424543" y="3048000"/>
            <a:ext cx="3581401" cy="3154960"/>
          </a:xfrm>
        </p:spPr>
        <p:txBody>
          <a:bodyPr>
            <a:normAutofit/>
          </a:bodyPr>
          <a:lstStyle/>
          <a:p>
            <a:r>
              <a:rPr lang="en-US" sz="1800" b="1" dirty="0" smtClean="0"/>
              <a:t>The supreme court shall prescribe by rule the nature of the expense for which reimbursement may be allowed and the limitations on and conditions for reimbursement as it deems appropriate and in the public interest.</a:t>
            </a:r>
            <a:endParaRPr lang="en-US" sz="1800" b="1" dirty="0"/>
          </a:p>
        </p:txBody>
      </p:sp>
      <p:sp>
        <p:nvSpPr>
          <p:cNvPr id="6" name="Title 5"/>
          <p:cNvSpPr>
            <a:spLocks noGrp="1"/>
          </p:cNvSpPr>
          <p:nvPr>
            <p:ph type="title"/>
          </p:nvPr>
        </p:nvSpPr>
        <p:spPr>
          <a:xfrm>
            <a:off x="2590800" y="762000"/>
            <a:ext cx="5867400" cy="1600200"/>
          </a:xfrm>
        </p:spPr>
        <p:txBody>
          <a:bodyPr>
            <a:noAutofit/>
          </a:bodyPr>
          <a:lstStyle/>
          <a:p>
            <a:pPr algn="ctr"/>
            <a:r>
              <a:rPr lang="en-US" sz="3200" b="1" dirty="0" smtClean="0"/>
              <a:t>COUNSEL FOR INDIGENT DEFENDANTS</a:t>
            </a:r>
            <a:br>
              <a:rPr lang="en-US" sz="3200" b="1" dirty="0" smtClean="0"/>
            </a:br>
            <a:r>
              <a:rPr lang="en-US" sz="3200" b="1" dirty="0" smtClean="0"/>
              <a:t>COMPENSATION AND SALARIES</a:t>
            </a:r>
            <a:r>
              <a:rPr lang="en-US" b="1" dirty="0" smtClean="0"/>
              <a:t/>
            </a:r>
            <a:br>
              <a:rPr lang="en-US" b="1" dirty="0" smtClean="0"/>
            </a:br>
            <a:endParaRPr lang="en-US" b="1" dirty="0"/>
          </a:p>
        </p:txBody>
      </p:sp>
    </p:spTree>
    <p:extLst>
      <p:ext uri="{BB962C8B-B14F-4D97-AF65-F5344CB8AC3E}">
        <p14:creationId xmlns:p14="http://schemas.microsoft.com/office/powerpoint/2010/main" val="990674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629400" cy="5715000"/>
          </a:xfrm>
        </p:spPr>
        <p:txBody>
          <a:bodyPr/>
          <a:lstStyle/>
          <a:p>
            <a:pPr algn="ctr"/>
            <a:r>
              <a:rPr lang="en-US" b="1" dirty="0" smtClean="0"/>
              <a:t>RULE 13: APPOINTMENT, QUALIFICATIONS, AND COMPENSATION OF COUNSEL FOR INDIGENT DEFENDANTS</a:t>
            </a:r>
            <a:endParaRPr lang="en-US" b="1" dirty="0"/>
          </a:p>
        </p:txBody>
      </p:sp>
    </p:spTree>
    <p:extLst>
      <p:ext uri="{BB962C8B-B14F-4D97-AF65-F5344CB8AC3E}">
        <p14:creationId xmlns:p14="http://schemas.microsoft.com/office/powerpoint/2010/main" val="4035442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543800" cy="646331"/>
          </a:xfrm>
          <a:prstGeom prst="rect">
            <a:avLst/>
          </a:prstGeom>
          <a:noFill/>
        </p:spPr>
        <p:txBody>
          <a:bodyPr wrap="square" rtlCol="0">
            <a:spAutoFit/>
          </a:bodyPr>
          <a:lstStyle/>
          <a:p>
            <a:pPr algn="ctr"/>
            <a:r>
              <a:rPr lang="en-US" sz="3600" b="1" dirty="0" smtClean="0"/>
              <a:t>THE PURPOSES OF RULE 13</a:t>
            </a:r>
            <a:endParaRPr lang="en-US" sz="3600" b="1" dirty="0"/>
          </a:p>
        </p:txBody>
      </p:sp>
      <p:sp>
        <p:nvSpPr>
          <p:cNvPr id="3" name="TextBox 2"/>
          <p:cNvSpPr txBox="1"/>
          <p:nvPr/>
        </p:nvSpPr>
        <p:spPr>
          <a:xfrm>
            <a:off x="609600" y="1219200"/>
            <a:ext cx="7848600" cy="5355312"/>
          </a:xfrm>
          <a:prstGeom prst="rect">
            <a:avLst/>
          </a:prstGeom>
          <a:noFill/>
        </p:spPr>
        <p:txBody>
          <a:bodyPr wrap="square" rtlCol="0">
            <a:spAutoFit/>
          </a:bodyPr>
          <a:lstStyle/>
          <a:p>
            <a:pPr marL="285750" indent="-285750">
              <a:buFont typeface="Wingdings" pitchFamily="2" charset="2"/>
              <a:buChar char="ü"/>
            </a:pPr>
            <a:r>
              <a:rPr lang="en-US" b="1" dirty="0" smtClean="0"/>
              <a:t>To provide for the appointment of counsel in all proceedings in which an indigent party has a statutory or constitutional right to appointed counsel;</a:t>
            </a:r>
          </a:p>
          <a:p>
            <a:pPr marL="285750" indent="-285750">
              <a:buFont typeface="Wingdings" pitchFamily="2" charset="2"/>
              <a:buChar char="ü"/>
            </a:pPr>
            <a:endParaRPr lang="en-US" b="1" dirty="0"/>
          </a:p>
          <a:p>
            <a:pPr marL="285750" indent="-285750">
              <a:buFont typeface="Wingdings" pitchFamily="2" charset="2"/>
              <a:buChar char="ü"/>
            </a:pPr>
            <a:r>
              <a:rPr lang="en-US" b="1" dirty="0" smtClean="0"/>
              <a:t>To provide for compensation of appointed counsel in non-capital cases;</a:t>
            </a:r>
          </a:p>
          <a:p>
            <a:pPr marL="285750" indent="-285750">
              <a:buFont typeface="Wingdings" pitchFamily="2" charset="2"/>
              <a:buChar char="ü"/>
            </a:pPr>
            <a:endParaRPr lang="en-US" b="1" dirty="0"/>
          </a:p>
          <a:p>
            <a:pPr marL="285750" indent="-285750">
              <a:buFont typeface="Wingdings" pitchFamily="2" charset="2"/>
              <a:buChar char="ü"/>
            </a:pPr>
            <a:r>
              <a:rPr lang="en-US" b="1" dirty="0" smtClean="0"/>
              <a:t>To establish qualifications and provide for compensation of appointed counsel in capital cases, including capital post-conviction proceedings;</a:t>
            </a:r>
          </a:p>
          <a:p>
            <a:pPr marL="285750" indent="-285750">
              <a:buFont typeface="Wingdings" pitchFamily="2" charset="2"/>
              <a:buChar char="ü"/>
            </a:pPr>
            <a:endParaRPr lang="en-US" b="1" dirty="0"/>
          </a:p>
          <a:p>
            <a:pPr marL="285750" indent="-285750">
              <a:buFont typeface="Wingdings" pitchFamily="2" charset="2"/>
              <a:buChar char="ü"/>
            </a:pPr>
            <a:r>
              <a:rPr lang="en-US" b="1" dirty="0" smtClean="0"/>
              <a:t>To provide for payment of expenses incident to appointed counsel’s representation;</a:t>
            </a:r>
          </a:p>
          <a:p>
            <a:pPr marL="285750" indent="-285750">
              <a:buFont typeface="Wingdings" pitchFamily="2" charset="2"/>
              <a:buChar char="ü"/>
            </a:pPr>
            <a:endParaRPr lang="en-US" b="1" dirty="0"/>
          </a:p>
          <a:p>
            <a:pPr marL="285750" indent="-285750">
              <a:buFont typeface="Wingdings" pitchFamily="2" charset="2"/>
              <a:buChar char="ü"/>
            </a:pPr>
            <a:r>
              <a:rPr lang="en-US" b="1" dirty="0" smtClean="0"/>
              <a:t>To provide for the appointment and compensation of experts, investigators, and other support services for indigent parties in criminal cases, parental rights termination proceedings, dependency and neglect proceedings, delinquency proceedings, and capital post-conviction proceedings;</a:t>
            </a:r>
          </a:p>
          <a:p>
            <a:pPr marL="285750" indent="-285750">
              <a:buFont typeface="Wingdings" pitchFamily="2" charset="2"/>
              <a:buChar char="ü"/>
            </a:pPr>
            <a:endParaRPr lang="en-US" b="1" dirty="0"/>
          </a:p>
          <a:p>
            <a:pPr marL="285750" indent="-285750">
              <a:buFont typeface="Wingdings" pitchFamily="2" charset="2"/>
              <a:buChar char="ü"/>
            </a:pPr>
            <a:r>
              <a:rPr lang="en-US" b="1" dirty="0" smtClean="0"/>
              <a:t>To establish procedures for review of claims for compensation and reimbursement of expenses.</a:t>
            </a:r>
          </a:p>
          <a:p>
            <a:endParaRPr lang="en-US" dirty="0"/>
          </a:p>
        </p:txBody>
      </p:sp>
    </p:spTree>
    <p:extLst>
      <p:ext uri="{BB962C8B-B14F-4D97-AF65-F5344CB8AC3E}">
        <p14:creationId xmlns:p14="http://schemas.microsoft.com/office/powerpoint/2010/main" val="763269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537307"/>
            <a:ext cx="7315200" cy="1077218"/>
          </a:xfrm>
          <a:prstGeom prst="rect">
            <a:avLst/>
          </a:prstGeom>
          <a:noFill/>
        </p:spPr>
        <p:txBody>
          <a:bodyPr wrap="square" rtlCol="0">
            <a:spAutoFit/>
          </a:bodyPr>
          <a:lstStyle/>
          <a:p>
            <a:pPr algn="ctr"/>
            <a:r>
              <a:rPr lang="en-US" sz="3200" b="1" dirty="0" smtClean="0"/>
              <a:t>RIGHT TO COUNSEL AND PROCEDURE FOR APPOINTMENT OF COUNSEL</a:t>
            </a:r>
            <a:endParaRPr lang="en-US" sz="3200" b="1" dirty="0"/>
          </a:p>
        </p:txBody>
      </p:sp>
      <p:sp>
        <p:nvSpPr>
          <p:cNvPr id="3" name="TextBox 2"/>
          <p:cNvSpPr txBox="1"/>
          <p:nvPr/>
        </p:nvSpPr>
        <p:spPr>
          <a:xfrm>
            <a:off x="870857" y="3657600"/>
            <a:ext cx="7315200" cy="2677656"/>
          </a:xfrm>
          <a:prstGeom prst="rect">
            <a:avLst/>
          </a:prstGeom>
          <a:noFill/>
        </p:spPr>
        <p:txBody>
          <a:bodyPr wrap="square" rtlCol="0">
            <a:spAutoFit/>
          </a:bodyPr>
          <a:lstStyle/>
          <a:p>
            <a:pPr algn="just"/>
            <a:r>
              <a:rPr lang="en-US" sz="2800" dirty="0" smtClean="0"/>
              <a:t>All general sessions, juvenile, trial, and appellate courts shall appoint counsel to represent indigent defendants and other parties who have a constitutional or statutory right to representation according to the procedures and standards set forth in this rule.</a:t>
            </a:r>
            <a:endParaRPr lang="en-US" sz="2800" dirty="0"/>
          </a:p>
        </p:txBody>
      </p:sp>
      <p:pic>
        <p:nvPicPr>
          <p:cNvPr id="3074" name="Picture 2" descr="https://icondoit.files.wordpress.com/2010/06/statutesandrules-b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187" y="457201"/>
            <a:ext cx="2652768" cy="1828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339435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057400"/>
            <a:ext cx="7848600" cy="3816429"/>
          </a:xfrm>
          <a:prstGeom prst="rect">
            <a:avLst/>
          </a:prstGeom>
          <a:noFill/>
        </p:spPr>
        <p:txBody>
          <a:bodyPr wrap="square" rtlCol="0">
            <a:spAutoFit/>
          </a:bodyPr>
          <a:lstStyle/>
          <a:p>
            <a:pPr marL="342900" indent="-342900" algn="just">
              <a:buFont typeface="Wingdings" pitchFamily="2" charset="2"/>
              <a:buChar char="§"/>
            </a:pPr>
            <a:r>
              <a:rPr lang="en-US" sz="2200" dirty="0" smtClean="0"/>
              <a:t>Adult is charged with felony or a misdemeanor and is in jeopardy of incarceration;</a:t>
            </a:r>
          </a:p>
          <a:p>
            <a:pPr marL="342900" indent="-342900" algn="just">
              <a:buFont typeface="Wingdings" pitchFamily="2" charset="2"/>
              <a:buChar char="§"/>
            </a:pPr>
            <a:endParaRPr lang="en-US" sz="2200" dirty="0" smtClean="0"/>
          </a:p>
          <a:p>
            <a:pPr marL="342900" indent="-342900" algn="just">
              <a:buFont typeface="Wingdings" pitchFamily="2" charset="2"/>
              <a:buChar char="§"/>
            </a:pPr>
            <a:r>
              <a:rPr lang="en-US" sz="2200" dirty="0" smtClean="0"/>
              <a:t>Contempt of court proceedings where defendant is in jeopardy of incarceration;</a:t>
            </a:r>
          </a:p>
          <a:p>
            <a:pPr marL="342900" indent="-342900" algn="just">
              <a:buFont typeface="Wingdings" pitchFamily="2" charset="2"/>
              <a:buChar char="§"/>
            </a:pPr>
            <a:endParaRPr lang="en-US" sz="2200" dirty="0" smtClean="0"/>
          </a:p>
          <a:p>
            <a:pPr marL="342900" indent="-342900" algn="just">
              <a:buFont typeface="Wingdings" pitchFamily="2" charset="2"/>
              <a:buChar char="§"/>
            </a:pPr>
            <a:r>
              <a:rPr lang="en-US" sz="2200" dirty="0" smtClean="0"/>
              <a:t>Proceedings initiated by a petition for habeas corpus, early release from incarceration, suspended sentence, or probation revocation;</a:t>
            </a:r>
          </a:p>
          <a:p>
            <a:pPr marL="342900" indent="-342900" algn="just">
              <a:buFont typeface="Wingdings" pitchFamily="2" charset="2"/>
              <a:buChar char="§"/>
            </a:pPr>
            <a:endParaRPr lang="en-US" sz="2200" dirty="0" smtClean="0"/>
          </a:p>
          <a:p>
            <a:pPr marL="342900" indent="-342900" algn="just">
              <a:buFont typeface="Wingdings" pitchFamily="2" charset="2"/>
              <a:buChar char="§"/>
            </a:pPr>
            <a:r>
              <a:rPr lang="en-US" sz="2200" dirty="0" smtClean="0"/>
              <a:t>Proceedings initiated by a petition for post-conviction relief;</a:t>
            </a:r>
          </a:p>
        </p:txBody>
      </p:sp>
      <p:sp>
        <p:nvSpPr>
          <p:cNvPr id="3" name="TextBox 2"/>
          <p:cNvSpPr txBox="1"/>
          <p:nvPr/>
        </p:nvSpPr>
        <p:spPr>
          <a:xfrm>
            <a:off x="609600" y="533400"/>
            <a:ext cx="7696200" cy="1107996"/>
          </a:xfrm>
          <a:prstGeom prst="rect">
            <a:avLst/>
          </a:prstGeom>
          <a:noFill/>
        </p:spPr>
        <p:txBody>
          <a:bodyPr wrap="square" rtlCol="0">
            <a:spAutoFit/>
          </a:bodyPr>
          <a:lstStyle/>
          <a:p>
            <a:pPr algn="ctr"/>
            <a:r>
              <a:rPr lang="en-US" sz="2200" b="1" dirty="0" smtClean="0"/>
              <a:t>PARTIES WITHOUT COUNSEL SHALL BE ADVISED OF THE RIGHT TO REPRESENTATION AND THAT COUNSEL WILL BE APPOINTED UPON REQUEST IF FOUND INDIGENT IN THE FOLLOWING CASES: </a:t>
            </a:r>
            <a:endParaRPr lang="en-US" sz="2200" b="1" dirty="0"/>
          </a:p>
        </p:txBody>
      </p:sp>
      <p:sp>
        <p:nvSpPr>
          <p:cNvPr id="4" name="Right Arrow 3"/>
          <p:cNvSpPr/>
          <p:nvPr/>
        </p:nvSpPr>
        <p:spPr>
          <a:xfrm>
            <a:off x="7543800" y="6172200"/>
            <a:ext cx="978408"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002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676400"/>
            <a:ext cx="8001000" cy="4893647"/>
          </a:xfrm>
          <a:prstGeom prst="rect">
            <a:avLst/>
          </a:prstGeom>
          <a:noFill/>
        </p:spPr>
        <p:txBody>
          <a:bodyPr wrap="square" rtlCol="0">
            <a:spAutoFit/>
          </a:bodyPr>
          <a:lstStyle/>
          <a:p>
            <a:pPr marL="342900" indent="-342900" algn="just">
              <a:buFont typeface="Wingdings" pitchFamily="2" charset="2"/>
              <a:buChar char="§"/>
            </a:pPr>
            <a:r>
              <a:rPr lang="en-US" sz="2400" dirty="0"/>
              <a:t>Parole revocation proceedings</a:t>
            </a:r>
            <a:r>
              <a:rPr lang="en-US" sz="2400" dirty="0" smtClean="0"/>
              <a:t>;</a:t>
            </a:r>
          </a:p>
          <a:p>
            <a:pPr marL="342900" indent="-342900" algn="just">
              <a:buFont typeface="Wingdings" pitchFamily="2" charset="2"/>
              <a:buChar char="§"/>
            </a:pPr>
            <a:endParaRPr lang="en-US" sz="2400" dirty="0"/>
          </a:p>
          <a:p>
            <a:pPr marL="342900" indent="-342900" algn="just">
              <a:buFont typeface="Wingdings" pitchFamily="2" charset="2"/>
              <a:buChar char="§"/>
            </a:pPr>
            <a:r>
              <a:rPr lang="en-US" sz="2400" dirty="0"/>
              <a:t>Judicial proceedings dealing with Mental Health Law</a:t>
            </a:r>
            <a:r>
              <a:rPr lang="en-US" sz="2400" dirty="0" smtClean="0"/>
              <a:t>;</a:t>
            </a:r>
          </a:p>
          <a:p>
            <a:pPr marL="342900" indent="-342900" algn="just">
              <a:buFont typeface="Wingdings" pitchFamily="2" charset="2"/>
              <a:buChar char="§"/>
            </a:pPr>
            <a:endParaRPr lang="en-US" sz="2400" dirty="0"/>
          </a:p>
          <a:p>
            <a:pPr marL="342900" indent="-342900" algn="just">
              <a:buFont typeface="Wingdings" pitchFamily="2" charset="2"/>
              <a:buChar char="§"/>
            </a:pPr>
            <a:r>
              <a:rPr lang="en-US" sz="2400" dirty="0"/>
              <a:t>When a superintendent of mental health facility files a petition under the guardianship law; </a:t>
            </a:r>
            <a:endParaRPr lang="en-US" sz="2400" dirty="0" smtClean="0"/>
          </a:p>
          <a:p>
            <a:pPr marL="342900" indent="-342900" algn="just">
              <a:buFont typeface="Wingdings" pitchFamily="2" charset="2"/>
              <a:buChar char="§"/>
            </a:pPr>
            <a:endParaRPr lang="en-US" sz="2400" dirty="0"/>
          </a:p>
          <a:p>
            <a:pPr marL="342900" indent="-342900" algn="just">
              <a:buFont typeface="Wingdings" pitchFamily="2" charset="2"/>
              <a:buChar char="§"/>
            </a:pPr>
            <a:r>
              <a:rPr lang="en-US" sz="2400" dirty="0"/>
              <a:t>Cases relative to petitions for waiver of parental consent for abortions by minors; </a:t>
            </a:r>
            <a:r>
              <a:rPr lang="en-US" sz="2400" dirty="0" smtClean="0"/>
              <a:t>and</a:t>
            </a:r>
          </a:p>
          <a:p>
            <a:pPr marL="342900" indent="-342900" algn="just">
              <a:buFont typeface="Wingdings" pitchFamily="2" charset="2"/>
              <a:buChar char="§"/>
            </a:pPr>
            <a:endParaRPr lang="en-US" sz="2400" dirty="0"/>
          </a:p>
          <a:p>
            <a:pPr marL="342900" indent="-342900" algn="just">
              <a:buFont typeface="Wingdings" pitchFamily="2" charset="2"/>
              <a:buChar char="§"/>
            </a:pPr>
            <a:r>
              <a:rPr lang="en-US" sz="2400" dirty="0"/>
              <a:t>Proceedings </a:t>
            </a:r>
            <a:r>
              <a:rPr lang="en-US" sz="2400" dirty="0" smtClean="0"/>
              <a:t>initiated pursuant to Tenn. R. Crim. P. 36.1 and </a:t>
            </a:r>
            <a:r>
              <a:rPr lang="en-US" sz="2400" dirty="0"/>
              <a:t>which the trial court has determined that the motion states a colorable claim of relief.</a:t>
            </a:r>
          </a:p>
        </p:txBody>
      </p:sp>
      <p:sp>
        <p:nvSpPr>
          <p:cNvPr id="3" name="Rectangle 2"/>
          <p:cNvSpPr/>
          <p:nvPr/>
        </p:nvSpPr>
        <p:spPr>
          <a:xfrm>
            <a:off x="381000" y="381000"/>
            <a:ext cx="8001000" cy="1107996"/>
          </a:xfrm>
          <a:prstGeom prst="rect">
            <a:avLst/>
          </a:prstGeom>
        </p:spPr>
        <p:txBody>
          <a:bodyPr wrap="square">
            <a:spAutoFit/>
          </a:bodyPr>
          <a:lstStyle/>
          <a:p>
            <a:pPr algn="ctr"/>
            <a:r>
              <a:rPr lang="en-US" sz="2200" b="1" dirty="0"/>
              <a:t>PARTIES WITHOUT COUNSEL SHALL BE ADVISED OF THE RIGHT TO REPRESENTATION AND THAT COUNSEL </a:t>
            </a:r>
            <a:r>
              <a:rPr lang="en-US" sz="2200" b="1" dirty="0" smtClean="0"/>
              <a:t>WILL BE </a:t>
            </a:r>
            <a:r>
              <a:rPr lang="en-US" sz="2200" b="1" dirty="0"/>
              <a:t>APPOINTED UPON REQUEST IF FOUND INDIGENT IN THE FOLLOWING CASES: </a:t>
            </a:r>
          </a:p>
        </p:txBody>
      </p:sp>
    </p:spTree>
    <p:extLst>
      <p:ext uri="{BB962C8B-B14F-4D97-AF65-F5344CB8AC3E}">
        <p14:creationId xmlns:p14="http://schemas.microsoft.com/office/powerpoint/2010/main" val="2247244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86" y="1676400"/>
            <a:ext cx="3810000" cy="502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752600"/>
            <a:ext cx="3834750" cy="494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15686" y="350022"/>
            <a:ext cx="8243464" cy="1200329"/>
          </a:xfrm>
          <a:prstGeom prst="rect">
            <a:avLst/>
          </a:prstGeom>
        </p:spPr>
        <p:txBody>
          <a:bodyPr wrap="square">
            <a:spAutoFit/>
          </a:bodyPr>
          <a:lstStyle/>
          <a:p>
            <a:pPr algn="ctr"/>
            <a:r>
              <a:rPr lang="en-US" b="1" dirty="0"/>
              <a:t>Under § 37-1-123(e)(1), whenever a party to any case in section 1(d) requests the appointment of counsel, the party shall be required to complete and submit to the court an Affidavit of </a:t>
            </a:r>
            <a:r>
              <a:rPr lang="en-US" b="1" dirty="0" err="1"/>
              <a:t>Indigency</a:t>
            </a:r>
            <a:r>
              <a:rPr lang="en-US" b="1" dirty="0"/>
              <a:t> Form provided by the </a:t>
            </a:r>
            <a:endParaRPr lang="en-US" b="1" dirty="0" smtClean="0"/>
          </a:p>
          <a:p>
            <a:pPr algn="ctr"/>
            <a:r>
              <a:rPr lang="en-US" b="1" dirty="0" smtClean="0"/>
              <a:t>Administrative </a:t>
            </a:r>
            <a:r>
              <a:rPr lang="en-US" b="1" dirty="0"/>
              <a:t>Office of the Courts (AOC).</a:t>
            </a:r>
          </a:p>
        </p:txBody>
      </p:sp>
    </p:spTree>
    <p:extLst>
      <p:ext uri="{BB962C8B-B14F-4D97-AF65-F5344CB8AC3E}">
        <p14:creationId xmlns:p14="http://schemas.microsoft.com/office/powerpoint/2010/main" val="1422872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762000" y="4343400"/>
            <a:ext cx="3276600" cy="1905000"/>
          </a:xfrm>
        </p:spPr>
        <p:txBody>
          <a:bodyPr>
            <a:noAutofit/>
          </a:bodyPr>
          <a:lstStyle/>
          <a:p>
            <a:r>
              <a:rPr lang="en-US" sz="2800" dirty="0" smtClean="0"/>
              <a:t>A child is the subject of a report of investigation of abuse or neglect.</a:t>
            </a:r>
            <a:endParaRPr lang="en-US" sz="2800" dirty="0"/>
          </a:p>
        </p:txBody>
      </p:sp>
      <p:sp>
        <p:nvSpPr>
          <p:cNvPr id="5" name="Content Placeholder 4"/>
          <p:cNvSpPr>
            <a:spLocks noGrp="1"/>
          </p:cNvSpPr>
          <p:nvPr>
            <p:ph sz="half" idx="2"/>
          </p:nvPr>
        </p:nvSpPr>
        <p:spPr>
          <a:xfrm>
            <a:off x="4876800" y="4343400"/>
            <a:ext cx="3429000" cy="1981200"/>
          </a:xfrm>
        </p:spPr>
        <p:txBody>
          <a:bodyPr>
            <a:noAutofit/>
          </a:bodyPr>
          <a:lstStyle/>
          <a:p>
            <a:r>
              <a:rPr lang="en-US" sz="2800" dirty="0" smtClean="0"/>
              <a:t>A child is the subject of a proceeding to terminate parental rights. </a:t>
            </a:r>
            <a:endParaRPr lang="en-US" sz="2800" dirty="0"/>
          </a:p>
        </p:txBody>
      </p:sp>
      <p:sp>
        <p:nvSpPr>
          <p:cNvPr id="3" name="Title 2"/>
          <p:cNvSpPr>
            <a:spLocks noGrp="1"/>
          </p:cNvSpPr>
          <p:nvPr>
            <p:ph type="title"/>
          </p:nvPr>
        </p:nvSpPr>
        <p:spPr>
          <a:xfrm>
            <a:off x="342900" y="381000"/>
            <a:ext cx="7924800" cy="1447800"/>
          </a:xfrm>
        </p:spPr>
        <p:txBody>
          <a:bodyPr>
            <a:normAutofit/>
          </a:bodyPr>
          <a:lstStyle/>
          <a:p>
            <a:pPr algn="ctr"/>
            <a:r>
              <a:rPr lang="en-US" sz="3600" b="1" dirty="0" smtClean="0"/>
              <a:t>The Court shall appoint a </a:t>
            </a:r>
            <a:br>
              <a:rPr lang="en-US" sz="3600" b="1" dirty="0" smtClean="0"/>
            </a:br>
            <a:r>
              <a:rPr lang="en-US" sz="3600" b="1" dirty="0" smtClean="0"/>
              <a:t>guardian ad litem when:</a:t>
            </a:r>
            <a:endParaRPr lang="en-US" sz="3600" b="1" dirty="0"/>
          </a:p>
        </p:txBody>
      </p:sp>
      <p:pic>
        <p:nvPicPr>
          <p:cNvPr id="1026" name="Picture 2" descr="http://images.clipartpanda.com/child-20clipart-7TaMq4GTA.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013857"/>
            <a:ext cx="3124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00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7443" y="1219200"/>
            <a:ext cx="7772400" cy="5847755"/>
          </a:xfrm>
          <a:prstGeom prst="rect">
            <a:avLst/>
          </a:prstGeom>
          <a:noFill/>
        </p:spPr>
        <p:txBody>
          <a:bodyPr wrap="square" rtlCol="0">
            <a:spAutoFit/>
          </a:bodyPr>
          <a:lstStyle/>
          <a:p>
            <a:r>
              <a:rPr lang="en-US" sz="1600" b="1" dirty="0" smtClean="0"/>
              <a:t>$500 </a:t>
            </a:r>
          </a:p>
          <a:p>
            <a:pPr marL="742950" lvl="1" indent="-285750">
              <a:buFont typeface="Wingdings" pitchFamily="2" charset="2"/>
              <a:buChar char="§"/>
            </a:pPr>
            <a:r>
              <a:rPr lang="en-US" sz="1600" dirty="0" smtClean="0"/>
              <a:t>Contempt of court cases;</a:t>
            </a:r>
          </a:p>
          <a:p>
            <a:pPr marL="742950" lvl="1" indent="-285750">
              <a:buFont typeface="Wingdings" pitchFamily="2" charset="2"/>
              <a:buChar char="§"/>
            </a:pPr>
            <a:r>
              <a:rPr lang="en-US" sz="1600" dirty="0" smtClean="0"/>
              <a:t>Parole Revocation;</a:t>
            </a:r>
          </a:p>
          <a:p>
            <a:pPr marL="742950" lvl="1" indent="-285750">
              <a:buFont typeface="Wingdings" pitchFamily="2" charset="2"/>
              <a:buChar char="§"/>
            </a:pPr>
            <a:r>
              <a:rPr lang="en-US" sz="1600" dirty="0" smtClean="0"/>
              <a:t>T.C.A. Title 33 Judicial Proceedings (Chapters 3-8);</a:t>
            </a:r>
          </a:p>
          <a:p>
            <a:pPr marL="742950" lvl="1" indent="-285750">
              <a:buFont typeface="Wingdings" pitchFamily="2" charset="2"/>
              <a:buChar char="§"/>
            </a:pPr>
            <a:r>
              <a:rPr lang="en-US" sz="1600" dirty="0" smtClean="0"/>
              <a:t>T.C.A. Title 34 Petitions;</a:t>
            </a:r>
          </a:p>
          <a:p>
            <a:pPr marL="742950" lvl="1" indent="-285750">
              <a:buFont typeface="Wingdings" pitchFamily="2" charset="2"/>
              <a:buChar char="§"/>
            </a:pPr>
            <a:r>
              <a:rPr lang="en-US" sz="1600" dirty="0" smtClean="0"/>
              <a:t>Petitions for waiver of parental consent for abortions by minors (TSC Rule 24 and T.C.A. § 37-10-304; and</a:t>
            </a:r>
          </a:p>
          <a:p>
            <a:pPr marL="742950" lvl="1" indent="-285750">
              <a:buFont typeface="Wingdings" pitchFamily="2" charset="2"/>
              <a:buChar char="§"/>
            </a:pPr>
            <a:r>
              <a:rPr lang="en-US" sz="1600" dirty="0" smtClean="0"/>
              <a:t>Cases alleging unruly conduct of a child (T.C.A. § 37-1-132(b));</a:t>
            </a:r>
            <a:endParaRPr lang="en-US" sz="1600" dirty="0"/>
          </a:p>
          <a:p>
            <a:r>
              <a:rPr lang="en-US" sz="1600" b="1" dirty="0" smtClean="0"/>
              <a:t>$1,000</a:t>
            </a:r>
          </a:p>
          <a:p>
            <a:pPr marL="742950" lvl="1" indent="-285750">
              <a:buFont typeface="Wingdings" pitchFamily="2" charset="2"/>
              <a:buChar char="§"/>
            </a:pPr>
            <a:r>
              <a:rPr lang="en-US" sz="1600" dirty="0" smtClean="0"/>
              <a:t>Preliminary hearings for adults in general sessions and municipal courts;</a:t>
            </a:r>
          </a:p>
          <a:p>
            <a:pPr marL="742950" lvl="1" indent="-285750">
              <a:buFont typeface="Wingdings" pitchFamily="2" charset="2"/>
              <a:buChar char="§"/>
            </a:pPr>
            <a:r>
              <a:rPr lang="en-US" sz="1600" dirty="0" smtClean="0"/>
              <a:t>Adult or juvenile cases where there is a misdemeanor charge;</a:t>
            </a:r>
          </a:p>
          <a:p>
            <a:pPr marL="742950" lvl="1" indent="-285750">
              <a:buFont typeface="Wingdings" pitchFamily="2" charset="2"/>
              <a:buChar char="§"/>
            </a:pPr>
            <a:r>
              <a:rPr lang="en-US" sz="1600" dirty="0" smtClean="0"/>
              <a:t>Direct and interlocutory appeals in the Court of Appeals or the CCA;</a:t>
            </a:r>
          </a:p>
          <a:p>
            <a:pPr marL="742950" lvl="1" indent="-285750">
              <a:buFont typeface="Wingdings" pitchFamily="2" charset="2"/>
              <a:buChar char="§"/>
            </a:pPr>
            <a:r>
              <a:rPr lang="en-US" sz="1600" dirty="0" smtClean="0"/>
              <a:t>Direct and interlocutory appeals in the TSC;</a:t>
            </a:r>
          </a:p>
          <a:p>
            <a:pPr marL="742950" lvl="1" indent="-285750">
              <a:buFont typeface="Wingdings" pitchFamily="2" charset="2"/>
              <a:buChar char="§"/>
            </a:pPr>
            <a:r>
              <a:rPr lang="en-US" sz="1600" dirty="0" smtClean="0"/>
              <a:t>Where defendant is applying for early release from incarceration or a suspended sentence;</a:t>
            </a:r>
          </a:p>
          <a:p>
            <a:pPr marL="742950" lvl="1" indent="-285750">
              <a:buFont typeface="Wingdings" pitchFamily="2" charset="2"/>
              <a:buChar char="§"/>
            </a:pPr>
            <a:r>
              <a:rPr lang="en-US" sz="1600" dirty="0" smtClean="0"/>
              <a:t>Non-capital post-conviction and habeas corpus proceedings;</a:t>
            </a:r>
          </a:p>
          <a:p>
            <a:pPr marL="742950" lvl="1" indent="-285750">
              <a:buFont typeface="Wingdings" pitchFamily="2" charset="2"/>
              <a:buChar char="§"/>
            </a:pPr>
            <a:r>
              <a:rPr lang="en-US" sz="1600" dirty="0" smtClean="0"/>
              <a:t>Probation revocation proceedings</a:t>
            </a:r>
          </a:p>
          <a:p>
            <a:pPr marL="742950" lvl="1" indent="-285750">
              <a:buFont typeface="Wingdings" pitchFamily="2" charset="2"/>
              <a:buChar char="§"/>
            </a:pPr>
            <a:r>
              <a:rPr lang="en-US" sz="1600" dirty="0" smtClean="0"/>
              <a:t>Cases in which a juvenile is charged with a non-capital felony;</a:t>
            </a:r>
          </a:p>
          <a:p>
            <a:pPr marL="742950" lvl="1" indent="-285750">
              <a:buFont typeface="Wingdings" pitchFamily="2" charset="2"/>
              <a:buChar char="§"/>
            </a:pPr>
            <a:r>
              <a:rPr lang="en-US" sz="1600" dirty="0" smtClean="0"/>
              <a:t>All other non-capital cases in which the indigent party has a statutory or constitutional right to be represented by counsel</a:t>
            </a:r>
          </a:p>
          <a:p>
            <a:pPr marL="742950" lvl="1" indent="-285750">
              <a:buFont typeface="Wingdings" pitchFamily="2" charset="2"/>
              <a:buChar char="§"/>
            </a:pPr>
            <a:endParaRPr lang="en-US" dirty="0" smtClean="0"/>
          </a:p>
          <a:p>
            <a:pPr marL="742950" lvl="1" indent="-285750">
              <a:buFont typeface="Wingdings" pitchFamily="2" charset="2"/>
              <a:buChar char="§"/>
            </a:pPr>
            <a:endParaRPr lang="en-US" dirty="0" smtClean="0"/>
          </a:p>
          <a:p>
            <a:endParaRPr lang="en-US" dirty="0" smtClean="0"/>
          </a:p>
        </p:txBody>
      </p:sp>
      <p:sp>
        <p:nvSpPr>
          <p:cNvPr id="7" name="TextBox 6"/>
          <p:cNvSpPr txBox="1"/>
          <p:nvPr/>
        </p:nvSpPr>
        <p:spPr>
          <a:xfrm>
            <a:off x="538843" y="300334"/>
            <a:ext cx="8001000" cy="830997"/>
          </a:xfrm>
          <a:prstGeom prst="rect">
            <a:avLst/>
          </a:prstGeom>
          <a:noFill/>
        </p:spPr>
        <p:txBody>
          <a:bodyPr wrap="square" rtlCol="0">
            <a:spAutoFit/>
          </a:bodyPr>
          <a:lstStyle/>
          <a:p>
            <a:pPr algn="ctr"/>
            <a:r>
              <a:rPr lang="en-US" sz="2400" b="1" dirty="0" smtClean="0"/>
              <a:t>MAXIMUM ATTORNEY COMPENSATION FOR </a:t>
            </a:r>
          </a:p>
          <a:p>
            <a:pPr algn="ctr"/>
            <a:r>
              <a:rPr lang="en-US" sz="2400" b="1" dirty="0" smtClean="0"/>
              <a:t>NON-CAPITAL MATTERS </a:t>
            </a:r>
            <a:endParaRPr lang="en-US" sz="2400" b="1" dirty="0"/>
          </a:p>
        </p:txBody>
      </p:sp>
      <p:sp>
        <p:nvSpPr>
          <p:cNvPr id="2" name="Right Arrow 1"/>
          <p:cNvSpPr/>
          <p:nvPr/>
        </p:nvSpPr>
        <p:spPr>
          <a:xfrm>
            <a:off x="7467600" y="6125827"/>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637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001000" cy="2308324"/>
          </a:xfrm>
          <a:prstGeom prst="rect">
            <a:avLst/>
          </a:prstGeom>
          <a:noFill/>
        </p:spPr>
        <p:txBody>
          <a:bodyPr wrap="square" rtlCol="0">
            <a:spAutoFit/>
          </a:bodyPr>
          <a:lstStyle/>
          <a:p>
            <a:r>
              <a:rPr lang="en-US" b="1" dirty="0" smtClean="0"/>
              <a:t>$1,500</a:t>
            </a:r>
          </a:p>
          <a:p>
            <a:pPr marL="742950" lvl="1" indent="-285750">
              <a:buFont typeface="Wingdings" pitchFamily="2" charset="2"/>
              <a:buChar char="§"/>
            </a:pPr>
            <a:r>
              <a:rPr lang="en-US" dirty="0" smtClean="0"/>
              <a:t>For cases in trial courts in which the defendant is charged with a felony other than first-degree murder or a Class A or B felony.</a:t>
            </a:r>
          </a:p>
          <a:p>
            <a:endParaRPr lang="en-US" dirty="0"/>
          </a:p>
          <a:p>
            <a:r>
              <a:rPr lang="en-US" b="1" dirty="0" smtClean="0"/>
              <a:t>$2,000</a:t>
            </a:r>
          </a:p>
          <a:p>
            <a:pPr marL="742950" lvl="1" indent="-285750">
              <a:buFont typeface="Wingdings" pitchFamily="2" charset="2"/>
              <a:buChar char="§"/>
            </a:pPr>
            <a:r>
              <a:rPr lang="en-US" dirty="0" smtClean="0"/>
              <a:t>For cases in trial courts in which the defendant is charged with first-degree murder of a Class A or B felony.</a:t>
            </a:r>
          </a:p>
          <a:p>
            <a:pPr lvl="1"/>
            <a:endParaRPr lang="en-US" dirty="0"/>
          </a:p>
        </p:txBody>
      </p:sp>
    </p:spTree>
    <p:extLst>
      <p:ext uri="{BB962C8B-B14F-4D97-AF65-F5344CB8AC3E}">
        <p14:creationId xmlns:p14="http://schemas.microsoft.com/office/powerpoint/2010/main" val="67874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7924800" cy="5105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113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762000"/>
            <a:ext cx="7924800" cy="4708981"/>
          </a:xfrm>
          <a:prstGeom prst="rect">
            <a:avLst/>
          </a:prstGeom>
          <a:noFill/>
        </p:spPr>
        <p:txBody>
          <a:bodyPr wrap="square" rtlCol="0">
            <a:spAutoFit/>
          </a:bodyPr>
          <a:lstStyle/>
          <a:p>
            <a:pPr algn="ctr"/>
            <a:r>
              <a:rPr lang="en-US" sz="2400" b="1" dirty="0" smtClean="0"/>
              <a:t>For Juvenile Dependency or Neglect Proceedings:</a:t>
            </a:r>
          </a:p>
          <a:p>
            <a:endParaRPr lang="en-US" b="1" dirty="0" smtClean="0"/>
          </a:p>
          <a:p>
            <a:r>
              <a:rPr lang="en-US" sz="2000" b="1" dirty="0" smtClean="0"/>
              <a:t>$</a:t>
            </a:r>
            <a:r>
              <a:rPr lang="en-US" sz="2000" b="1" dirty="0"/>
              <a:t>750</a:t>
            </a:r>
          </a:p>
          <a:p>
            <a:pPr marL="742950" lvl="1" indent="-285750">
              <a:buFont typeface="Wingdings" pitchFamily="2" charset="2"/>
              <a:buChar char="§"/>
            </a:pPr>
            <a:r>
              <a:rPr lang="en-US" sz="2000" dirty="0" smtClean="0"/>
              <a:t>Dependent or neglected child cases, from the filing of the dependency petition through the dispositional  hearing, including the preliminary hearing, ratification of the initial permanency plan, adjudicatory and dispositional hearings;</a:t>
            </a:r>
          </a:p>
          <a:p>
            <a:pPr lvl="1"/>
            <a:endParaRPr lang="en-US" sz="2000" dirty="0"/>
          </a:p>
          <a:p>
            <a:pPr marL="742950" lvl="1" indent="-285750">
              <a:buFont typeface="Wingdings" pitchFamily="2" charset="2"/>
              <a:buChar char="§"/>
            </a:pPr>
            <a:r>
              <a:rPr lang="en-US" sz="2000" dirty="0"/>
              <a:t>Guardian ad litem representation and counsel appointed pursuant to TSC Rule 40(e)(2) for a child or sibling group who is or may be the subject of a report under TCA § 37-1-401 through § 37-1-411, from the filing of the dependency petition through the dispositional hearing, including the preliminary hearing, ratification of the initial permanency plan, adjudicatory and dispositional hearings</a:t>
            </a:r>
            <a:r>
              <a:rPr lang="en-US" sz="2000" dirty="0" smtClean="0"/>
              <a:t>.</a:t>
            </a:r>
            <a:endParaRPr lang="en-US" sz="2000" dirty="0"/>
          </a:p>
          <a:p>
            <a:pPr marL="742950" lvl="1" indent="-285750">
              <a:buFont typeface="Wingdings" pitchFamily="2" charset="2"/>
              <a:buChar char="§"/>
            </a:pPr>
            <a:endParaRPr lang="en-US" dirty="0" smtClean="0"/>
          </a:p>
        </p:txBody>
      </p:sp>
      <p:sp>
        <p:nvSpPr>
          <p:cNvPr id="4" name="Right Arrow 3"/>
          <p:cNvSpPr/>
          <p:nvPr/>
        </p:nvSpPr>
        <p:spPr>
          <a:xfrm>
            <a:off x="7239000" y="5701284"/>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320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257" y="609600"/>
            <a:ext cx="7543800" cy="5570756"/>
          </a:xfrm>
          <a:prstGeom prst="rect">
            <a:avLst/>
          </a:prstGeom>
          <a:noFill/>
        </p:spPr>
        <p:txBody>
          <a:bodyPr wrap="square" rtlCol="0">
            <a:spAutoFit/>
          </a:bodyPr>
          <a:lstStyle/>
          <a:p>
            <a:r>
              <a:rPr lang="en-US" b="1" dirty="0"/>
              <a:t>$1,000 </a:t>
            </a:r>
          </a:p>
          <a:p>
            <a:pPr marL="742950" lvl="1" indent="-285750" algn="just">
              <a:buFont typeface="Wingdings" pitchFamily="2" charset="2"/>
              <a:buChar char="§"/>
            </a:pPr>
            <a:r>
              <a:rPr lang="en-US" dirty="0"/>
              <a:t>Dependent or neglected child cases, for all post-dispositional proceedings, including foster care review board hearings, post dispositional court reviews and permanency; </a:t>
            </a:r>
            <a:endParaRPr lang="en-US" dirty="0" smtClean="0"/>
          </a:p>
          <a:p>
            <a:pPr lvl="1" algn="just"/>
            <a:endParaRPr lang="en-US" sz="800" dirty="0"/>
          </a:p>
          <a:p>
            <a:pPr marL="742950" lvl="1" indent="-285750" algn="just">
              <a:buFont typeface="Wingdings" pitchFamily="2" charset="2"/>
              <a:buChar char="§"/>
            </a:pPr>
            <a:r>
              <a:rPr lang="en-US" dirty="0"/>
              <a:t>Guardian ad litem representation for all post-dispositional proceedings, including foster care review board hearings, post-dispositional court reviews, and permanency hearings; </a:t>
            </a:r>
            <a:r>
              <a:rPr lang="en-US" dirty="0" smtClean="0"/>
              <a:t>and</a:t>
            </a:r>
          </a:p>
          <a:p>
            <a:pPr marL="742950" lvl="1" indent="-285750" algn="just">
              <a:buFont typeface="Wingdings" pitchFamily="2" charset="2"/>
              <a:buChar char="§"/>
            </a:pPr>
            <a:endParaRPr lang="en-US" sz="800" dirty="0"/>
          </a:p>
          <a:p>
            <a:pPr marL="742950" lvl="1" indent="-285750" algn="just">
              <a:buFont typeface="Wingdings" pitchFamily="2" charset="2"/>
              <a:buChar char="§"/>
            </a:pPr>
            <a:r>
              <a:rPr lang="en-US" dirty="0" smtClean="0"/>
              <a:t>Counsel appointed pursuant to Tennessee Supreme Court Rule 409(e)(2) and in accordance with section for all post-dispositional proceedings, including foster care review board hearings, post-dispositional court reviews, and permanency hearings.</a:t>
            </a:r>
          </a:p>
          <a:p>
            <a:pPr marL="742950" lvl="1" indent="-285750" algn="just">
              <a:buFont typeface="Wingdings" pitchFamily="2" charset="2"/>
              <a:buChar char="§"/>
            </a:pPr>
            <a:endParaRPr lang="en-US" sz="800" dirty="0"/>
          </a:p>
          <a:p>
            <a:pPr marL="742950" lvl="1" indent="-285750" algn="just">
              <a:buFont typeface="Wingdings" pitchFamily="2" charset="2"/>
              <a:buChar char="§"/>
            </a:pPr>
            <a:r>
              <a:rPr lang="en-US" dirty="0" smtClean="0"/>
              <a:t>Proceedings against parents in which allegations against the parents could result in termination of parental rights;</a:t>
            </a:r>
          </a:p>
          <a:p>
            <a:pPr marL="742950" lvl="1" indent="-285750" algn="just">
              <a:buFont typeface="Wingdings" pitchFamily="2" charset="2"/>
              <a:buChar char="§"/>
            </a:pPr>
            <a:endParaRPr lang="en-US" sz="800" dirty="0" smtClean="0"/>
          </a:p>
          <a:p>
            <a:pPr marL="742950" lvl="1" indent="-285750" algn="just">
              <a:buFont typeface="Wingdings" pitchFamily="2" charset="2"/>
              <a:buChar char="§"/>
            </a:pPr>
            <a:r>
              <a:rPr lang="en-US" dirty="0" smtClean="0"/>
              <a:t>Guardian ad litem representation in termination of parental rights cases; and</a:t>
            </a:r>
          </a:p>
          <a:p>
            <a:pPr marL="742950" lvl="1" indent="-285750" algn="just">
              <a:buFont typeface="Wingdings" pitchFamily="2" charset="2"/>
              <a:buChar char="§"/>
            </a:pPr>
            <a:endParaRPr lang="en-US" sz="800" dirty="0" smtClean="0"/>
          </a:p>
          <a:p>
            <a:pPr marL="742950" lvl="1" indent="-285750" algn="just">
              <a:buFont typeface="Wingdings" pitchFamily="2" charset="2"/>
              <a:buChar char="§"/>
            </a:pPr>
            <a:r>
              <a:rPr lang="en-US" dirty="0" smtClean="0"/>
              <a:t>Counsel appointed pursuant to Tennessee Supreme Court Rule 40(e)(2) for a child or sibling group in termination of parental rights cases</a:t>
            </a:r>
            <a:endParaRPr lang="en-US" dirty="0"/>
          </a:p>
        </p:txBody>
      </p:sp>
    </p:spTree>
    <p:extLst>
      <p:ext uri="{BB962C8B-B14F-4D97-AF65-F5344CB8AC3E}">
        <p14:creationId xmlns:p14="http://schemas.microsoft.com/office/powerpoint/2010/main" val="2552968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551804"/>
            <a:ext cx="4114800" cy="1323439"/>
          </a:xfrm>
          <a:prstGeom prst="rect">
            <a:avLst/>
          </a:prstGeom>
          <a:noFill/>
        </p:spPr>
        <p:txBody>
          <a:bodyPr wrap="square" rtlCol="0">
            <a:spAutoFit/>
          </a:bodyPr>
          <a:lstStyle/>
          <a:p>
            <a:pPr algn="ctr"/>
            <a:r>
              <a:rPr lang="en-US" sz="2000" b="1" dirty="0" smtClean="0"/>
              <a:t>SECTION 3: MINIMUM QUALIFICATIONS AND COMPENSATION OF COUNSEL IN CAPITAL CASES</a:t>
            </a:r>
            <a:endParaRPr lang="en-US" sz="2000" b="1" dirty="0"/>
          </a:p>
        </p:txBody>
      </p:sp>
      <p:sp>
        <p:nvSpPr>
          <p:cNvPr id="3" name="TextBox 2"/>
          <p:cNvSpPr txBox="1"/>
          <p:nvPr/>
        </p:nvSpPr>
        <p:spPr>
          <a:xfrm>
            <a:off x="511629" y="2209800"/>
            <a:ext cx="8001000" cy="4247317"/>
          </a:xfrm>
          <a:prstGeom prst="rect">
            <a:avLst/>
          </a:prstGeom>
          <a:noFill/>
        </p:spPr>
        <p:txBody>
          <a:bodyPr wrap="square" rtlCol="0">
            <a:spAutoFit/>
          </a:bodyPr>
          <a:lstStyle/>
          <a:p>
            <a:r>
              <a:rPr lang="en-US" dirty="0" smtClean="0"/>
              <a:t>(b)(1) The court shall appoint two attorneys to represent a defendant at trial in a capital case. Both attorneys appointed must be licensed in Tennessee and have significant experience in Tennessee criminal trial practice, unless in the sound discretion of the trial court, appointment of one attorney admitted under Tennessee Supreme Court Rule 19 is appropriate.</a:t>
            </a:r>
          </a:p>
          <a:p>
            <a:endParaRPr lang="en-US" dirty="0"/>
          </a:p>
          <a:p>
            <a:r>
              <a:rPr lang="en-US" dirty="0" smtClean="0"/>
              <a:t>(c) Lead counsel must:</a:t>
            </a:r>
          </a:p>
          <a:p>
            <a:pPr marL="742950" lvl="1" indent="-285750">
              <a:buFont typeface="Wingdings" pitchFamily="2" charset="2"/>
              <a:buChar char="§"/>
            </a:pPr>
            <a:r>
              <a:rPr lang="en-US" dirty="0" smtClean="0"/>
              <a:t>Be a member in good standing of the Tennessee bar and be admitted to practice pro </a:t>
            </a:r>
            <a:r>
              <a:rPr lang="en-US" dirty="0" err="1" smtClean="0"/>
              <a:t>hac</a:t>
            </a:r>
            <a:r>
              <a:rPr lang="en-US" dirty="0" smtClean="0"/>
              <a:t> vice;</a:t>
            </a:r>
          </a:p>
          <a:p>
            <a:pPr marL="742950" lvl="1" indent="-285750">
              <a:buFont typeface="Wingdings" pitchFamily="2" charset="2"/>
              <a:buChar char="§"/>
            </a:pPr>
            <a:r>
              <a:rPr lang="en-US" dirty="0" smtClean="0"/>
              <a:t>Have regularly participated in criminal jury trials for at least five years;</a:t>
            </a:r>
          </a:p>
          <a:p>
            <a:pPr marL="742950" lvl="1" indent="-285750">
              <a:buFont typeface="Wingdings" pitchFamily="2" charset="2"/>
              <a:buChar char="§"/>
            </a:pPr>
            <a:r>
              <a:rPr lang="en-US" dirty="0" smtClean="0"/>
              <a:t>Have completed, prior to the appointment, a minimum of six (6) hours of specialized training in the defense of defendants charged with a capital offense; and complete a minimum of  six (6) hours of specialized training in the defense of defendants charged with a capital offense every two years thereafter;</a:t>
            </a:r>
            <a:endParaRPr lang="en-US" dirty="0"/>
          </a:p>
        </p:txBody>
      </p:sp>
      <p:pic>
        <p:nvPicPr>
          <p:cNvPr id="1026" name="Picture 2" descr="http://www.stetson.edu/law/academics/elder/home/media/eleazer-courtroom-banner-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51805"/>
            <a:ext cx="3657600" cy="1323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ight Arrow 3"/>
          <p:cNvSpPr/>
          <p:nvPr/>
        </p:nvSpPr>
        <p:spPr>
          <a:xfrm>
            <a:off x="7359396" y="6324600"/>
            <a:ext cx="978408" cy="3398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504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696200" cy="769441"/>
          </a:xfrm>
          <a:prstGeom prst="rect">
            <a:avLst/>
          </a:prstGeom>
        </p:spPr>
        <p:txBody>
          <a:bodyPr wrap="square">
            <a:spAutoFit/>
          </a:bodyPr>
          <a:lstStyle/>
          <a:p>
            <a:pPr algn="ctr"/>
            <a:r>
              <a:rPr lang="en-US" sz="2200" b="1" dirty="0"/>
              <a:t>SECTION 3: MINIMUM QUALIFICATIONS AND COMPENSATION OF COUNSEL IN CAPITAL </a:t>
            </a:r>
            <a:r>
              <a:rPr lang="en-US" sz="2200" b="1" dirty="0" smtClean="0"/>
              <a:t>CASES (continued)</a:t>
            </a:r>
            <a:endParaRPr lang="en-US" sz="2200" b="1" dirty="0"/>
          </a:p>
        </p:txBody>
      </p:sp>
      <p:sp>
        <p:nvSpPr>
          <p:cNvPr id="3" name="TextBox 2"/>
          <p:cNvSpPr txBox="1"/>
          <p:nvPr/>
        </p:nvSpPr>
        <p:spPr>
          <a:xfrm>
            <a:off x="609600" y="1600200"/>
            <a:ext cx="7696200" cy="4955203"/>
          </a:xfrm>
          <a:prstGeom prst="rect">
            <a:avLst/>
          </a:prstGeom>
          <a:noFill/>
        </p:spPr>
        <p:txBody>
          <a:bodyPr wrap="square" rtlCol="0">
            <a:spAutoFit/>
          </a:bodyPr>
          <a:lstStyle/>
          <a:p>
            <a:r>
              <a:rPr lang="en-US" dirty="0" smtClean="0"/>
              <a:t>     </a:t>
            </a:r>
            <a:r>
              <a:rPr lang="en-US" sz="2000" dirty="0" smtClean="0"/>
              <a:t>(c) Lead counsel must:</a:t>
            </a:r>
          </a:p>
          <a:p>
            <a:pPr marL="742950" lvl="1" indent="-285750">
              <a:buFont typeface="Wingdings" pitchFamily="2" charset="2"/>
              <a:buChar char="§"/>
            </a:pPr>
            <a:r>
              <a:rPr lang="en-US" sz="2000" dirty="0" smtClean="0"/>
              <a:t>Have at least one of the following:</a:t>
            </a:r>
          </a:p>
          <a:p>
            <a:pPr marL="1200150" lvl="2" indent="-285750">
              <a:buFont typeface="Wingdings" pitchFamily="2" charset="2"/>
              <a:buChar char="ü"/>
            </a:pPr>
            <a:r>
              <a:rPr lang="en-US" sz="2000" dirty="0" smtClean="0"/>
              <a:t>Experience as lead counsel in the jury trial of at least one capital case;</a:t>
            </a:r>
          </a:p>
          <a:p>
            <a:pPr marL="1200150" lvl="2" indent="-285750">
              <a:buFont typeface="Wingdings" pitchFamily="2" charset="2"/>
              <a:buChar char="ü"/>
            </a:pPr>
            <a:r>
              <a:rPr lang="en-US" sz="2000" dirty="0" smtClean="0"/>
              <a:t>Experience as co-counsel in the trial of at least two capital cases;</a:t>
            </a:r>
          </a:p>
          <a:p>
            <a:pPr marL="1200150" lvl="2" indent="-285750">
              <a:buFont typeface="Wingdings" pitchFamily="2" charset="2"/>
              <a:buChar char="ü"/>
            </a:pPr>
            <a:r>
              <a:rPr lang="en-US" sz="2000" dirty="0" smtClean="0"/>
              <a:t>Experience as co-counsel in the trial of a capital case and experience as lead or sole counsel in the jury trial of at least one murder case;</a:t>
            </a:r>
          </a:p>
          <a:p>
            <a:pPr marL="1200150" lvl="2" indent="-285750">
              <a:buFont typeface="Wingdings" pitchFamily="2" charset="2"/>
              <a:buChar char="ü"/>
            </a:pPr>
            <a:r>
              <a:rPr lang="en-US" sz="2000" dirty="0" smtClean="0"/>
              <a:t>Experience as lead counsel or sole counsel in at least three murder jury trials or one murder jury trial and three felony jury trials; or</a:t>
            </a:r>
          </a:p>
          <a:p>
            <a:pPr marL="1200150" lvl="2" indent="-285750">
              <a:buFont typeface="Wingdings" pitchFamily="2" charset="2"/>
              <a:buChar char="ü"/>
            </a:pPr>
            <a:r>
              <a:rPr lang="en-US" sz="2000" dirty="0" smtClean="0"/>
              <a:t>Experience as a judge in the jury trial of at least one capital case.</a:t>
            </a:r>
          </a:p>
          <a:p>
            <a:pPr lvl="2"/>
            <a:endParaRPr lang="en-US" dirty="0" smtClean="0"/>
          </a:p>
          <a:p>
            <a:endParaRPr lang="en-US" dirty="0" smtClean="0"/>
          </a:p>
        </p:txBody>
      </p:sp>
      <p:sp>
        <p:nvSpPr>
          <p:cNvPr id="4" name="Right Arrow 3"/>
          <p:cNvSpPr/>
          <p:nvPr/>
        </p:nvSpPr>
        <p:spPr>
          <a:xfrm>
            <a:off x="7359396" y="6324600"/>
            <a:ext cx="978408" cy="3398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939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676400"/>
            <a:ext cx="7772400" cy="3693319"/>
          </a:xfrm>
          <a:prstGeom prst="rect">
            <a:avLst/>
          </a:prstGeom>
          <a:noFill/>
        </p:spPr>
        <p:txBody>
          <a:bodyPr wrap="square" rtlCol="0">
            <a:spAutoFit/>
          </a:bodyPr>
          <a:lstStyle/>
          <a:p>
            <a:r>
              <a:rPr lang="en-US" dirty="0" smtClean="0"/>
              <a:t>(d) Co-counsel must:</a:t>
            </a:r>
          </a:p>
          <a:p>
            <a:pPr marL="742950" lvl="1" indent="-285750">
              <a:buFont typeface="Wingdings" pitchFamily="2" charset="2"/>
              <a:buChar char="§"/>
            </a:pPr>
            <a:r>
              <a:rPr lang="en-US" dirty="0"/>
              <a:t>Be a member in good standing of the Tennessee bar and be admitted to practice pro </a:t>
            </a:r>
            <a:r>
              <a:rPr lang="en-US" dirty="0" err="1"/>
              <a:t>hac</a:t>
            </a:r>
            <a:r>
              <a:rPr lang="en-US" dirty="0"/>
              <a:t> vice;</a:t>
            </a:r>
          </a:p>
          <a:p>
            <a:pPr marL="742950" lvl="1" indent="-285750">
              <a:buFont typeface="Wingdings" pitchFamily="2" charset="2"/>
              <a:buChar char="§"/>
            </a:pPr>
            <a:r>
              <a:rPr lang="en-US" dirty="0" smtClean="0"/>
              <a:t>Have </a:t>
            </a:r>
            <a:r>
              <a:rPr lang="en-US" dirty="0"/>
              <a:t>completed, prior to the appointment, a minimum of six (6) hours of specialized training in the defense of defendants charged with a capital offense; and complete a minimum of  six (6) hours of specialized training in the defense of defendants charged with a capital offense every two years thereafter</a:t>
            </a:r>
            <a:r>
              <a:rPr lang="en-US" dirty="0" smtClean="0"/>
              <a:t>;</a:t>
            </a:r>
          </a:p>
          <a:p>
            <a:pPr marL="742950" lvl="1" indent="-285750">
              <a:buFont typeface="Wingdings" pitchFamily="2" charset="2"/>
              <a:buChar char="§"/>
            </a:pPr>
            <a:r>
              <a:rPr lang="en-US" dirty="0" smtClean="0"/>
              <a:t>Have at least one of the following qualifications:</a:t>
            </a:r>
          </a:p>
          <a:p>
            <a:pPr marL="1200150" lvl="2" indent="-285750">
              <a:buFont typeface="Wingdings" pitchFamily="2" charset="2"/>
              <a:buChar char="ü"/>
            </a:pPr>
            <a:r>
              <a:rPr lang="en-US" dirty="0" smtClean="0"/>
              <a:t>Qualify as lead counsel under (c) above; or</a:t>
            </a:r>
          </a:p>
          <a:p>
            <a:pPr marL="1200150" lvl="2" indent="-285750">
              <a:buFont typeface="Wingdings" pitchFamily="2" charset="2"/>
              <a:buChar char="ü"/>
            </a:pPr>
            <a:r>
              <a:rPr lang="en-US" dirty="0" smtClean="0"/>
              <a:t>Have experience as sole counsel, lead counsel, or co-counsel in a murder jury trial.</a:t>
            </a:r>
            <a:endParaRPr lang="en-US" dirty="0"/>
          </a:p>
          <a:p>
            <a:pPr lvl="1"/>
            <a:endParaRPr lang="en-US" dirty="0"/>
          </a:p>
        </p:txBody>
      </p:sp>
      <p:sp>
        <p:nvSpPr>
          <p:cNvPr id="3" name="Rectangle 2"/>
          <p:cNvSpPr/>
          <p:nvPr/>
        </p:nvSpPr>
        <p:spPr>
          <a:xfrm>
            <a:off x="762000" y="457200"/>
            <a:ext cx="7772400" cy="707886"/>
          </a:xfrm>
          <a:prstGeom prst="rect">
            <a:avLst/>
          </a:prstGeom>
        </p:spPr>
        <p:txBody>
          <a:bodyPr wrap="square">
            <a:spAutoFit/>
          </a:bodyPr>
          <a:lstStyle/>
          <a:p>
            <a:pPr algn="ctr"/>
            <a:r>
              <a:rPr lang="en-US" sz="2000" b="1" dirty="0"/>
              <a:t>SECTION 3: MINIMUM QUALIFICATIONS AND COMPENSATION OF COUNSEL IN CAPITAL CASES (continued)</a:t>
            </a:r>
            <a:endParaRPr lang="en-US" sz="2000" b="1" dirty="0"/>
          </a:p>
        </p:txBody>
      </p:sp>
    </p:spTree>
    <p:extLst>
      <p:ext uri="{BB962C8B-B14F-4D97-AF65-F5344CB8AC3E}">
        <p14:creationId xmlns:p14="http://schemas.microsoft.com/office/powerpoint/2010/main" val="3809497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848600" cy="1415772"/>
          </a:xfrm>
          <a:prstGeom prst="rect">
            <a:avLst/>
          </a:prstGeom>
        </p:spPr>
        <p:txBody>
          <a:bodyPr wrap="square">
            <a:spAutoFit/>
          </a:bodyPr>
          <a:lstStyle/>
          <a:p>
            <a:pPr algn="ctr"/>
            <a:r>
              <a:rPr lang="en-US" b="1" dirty="0"/>
              <a:t>SECTION 3: MINIMUM QUALIFICATIONS AND COMPENSATION OF COUNSEL IN CAPITAL CASES (continued</a:t>
            </a:r>
            <a:r>
              <a:rPr lang="en-US" b="1" dirty="0" smtClean="0"/>
              <a:t>)</a:t>
            </a:r>
          </a:p>
          <a:p>
            <a:pPr algn="ctr"/>
            <a:endParaRPr lang="en-US" b="1" dirty="0"/>
          </a:p>
          <a:p>
            <a:pPr algn="ctr"/>
            <a:r>
              <a:rPr lang="en-US" sz="3200" b="1" dirty="0" smtClean="0"/>
              <a:t>COMPENSATION</a:t>
            </a:r>
            <a:endParaRPr lang="en-US" sz="3200" b="1" dirty="0"/>
          </a:p>
        </p:txBody>
      </p:sp>
      <p:graphicFrame>
        <p:nvGraphicFramePr>
          <p:cNvPr id="3" name="Table 2"/>
          <p:cNvGraphicFramePr>
            <a:graphicFrameLocks noGrp="1"/>
          </p:cNvGraphicFramePr>
          <p:nvPr>
            <p:extLst>
              <p:ext uri="{D42A27DB-BD31-4B8C-83A1-F6EECF244321}">
                <p14:modId xmlns:p14="http://schemas.microsoft.com/office/powerpoint/2010/main" val="1488887060"/>
              </p:ext>
            </p:extLst>
          </p:nvPr>
        </p:nvGraphicFramePr>
        <p:xfrm>
          <a:off x="876300" y="2057400"/>
          <a:ext cx="7315200" cy="3535680"/>
        </p:xfrm>
        <a:graphic>
          <a:graphicData uri="http://schemas.openxmlformats.org/drawingml/2006/table">
            <a:tbl>
              <a:tblPr firstRow="1" bandRow="1">
                <a:tableStyleId>{073A0DAA-6AF3-43AB-8588-CEC1D06C72B9}</a:tableStyleId>
              </a:tblPr>
              <a:tblGrid>
                <a:gridCol w="3764133"/>
                <a:gridCol w="1846555"/>
                <a:gridCol w="1704512"/>
              </a:tblGrid>
              <a:tr h="344871">
                <a:tc>
                  <a:txBody>
                    <a:bodyPr/>
                    <a:lstStyle/>
                    <a:p>
                      <a:pPr algn="ctr"/>
                      <a:r>
                        <a:rPr lang="en-US" dirty="0" smtClean="0"/>
                        <a:t>Type</a:t>
                      </a:r>
                      <a:r>
                        <a:rPr lang="en-US" baseline="0" dirty="0" smtClean="0"/>
                        <a:t> of Counsel</a:t>
                      </a:r>
                      <a:endParaRPr lang="en-US" dirty="0"/>
                    </a:p>
                  </a:txBody>
                  <a:tcPr/>
                </a:tc>
                <a:tc>
                  <a:txBody>
                    <a:bodyPr/>
                    <a:lstStyle/>
                    <a:p>
                      <a:pPr algn="ctr"/>
                      <a:r>
                        <a:rPr lang="en-US" dirty="0" smtClean="0"/>
                        <a:t>Location</a:t>
                      </a:r>
                      <a:endParaRPr lang="en-US" dirty="0"/>
                    </a:p>
                  </a:txBody>
                  <a:tcPr/>
                </a:tc>
                <a:tc>
                  <a:txBody>
                    <a:bodyPr/>
                    <a:lstStyle/>
                    <a:p>
                      <a:pPr algn="ctr"/>
                      <a:r>
                        <a:rPr lang="en-US" dirty="0" smtClean="0"/>
                        <a:t>Hourly</a:t>
                      </a:r>
                      <a:r>
                        <a:rPr lang="en-US" baseline="0" dirty="0" smtClean="0"/>
                        <a:t> Rate</a:t>
                      </a:r>
                      <a:endParaRPr lang="en-US" dirty="0"/>
                    </a:p>
                  </a:txBody>
                  <a:tcPr/>
                </a:tc>
              </a:tr>
              <a:tr h="344871">
                <a:tc>
                  <a:txBody>
                    <a:bodyPr/>
                    <a:lstStyle/>
                    <a:p>
                      <a:pPr algn="ctr"/>
                      <a:r>
                        <a:rPr lang="en-US" dirty="0" smtClean="0"/>
                        <a:t>Lead</a:t>
                      </a:r>
                      <a:endParaRPr lang="en-US" dirty="0"/>
                    </a:p>
                  </a:txBody>
                  <a:tcPr/>
                </a:tc>
                <a:tc>
                  <a:txBody>
                    <a:bodyPr/>
                    <a:lstStyle/>
                    <a:p>
                      <a:pPr algn="ctr"/>
                      <a:r>
                        <a:rPr lang="en-US" dirty="0" smtClean="0"/>
                        <a:t>Out of court</a:t>
                      </a:r>
                      <a:endParaRPr lang="en-US" dirty="0"/>
                    </a:p>
                  </a:txBody>
                  <a:tcPr/>
                </a:tc>
                <a:tc>
                  <a:txBody>
                    <a:bodyPr/>
                    <a:lstStyle/>
                    <a:p>
                      <a:pPr algn="ctr"/>
                      <a:r>
                        <a:rPr lang="en-US" dirty="0" smtClean="0"/>
                        <a:t>$75</a:t>
                      </a:r>
                      <a:endParaRPr lang="en-US" dirty="0"/>
                    </a:p>
                  </a:txBody>
                  <a:tcPr/>
                </a:tc>
              </a:tr>
              <a:tr h="344871">
                <a:tc>
                  <a:txBody>
                    <a:bodyPr/>
                    <a:lstStyle/>
                    <a:p>
                      <a:pPr algn="ctr"/>
                      <a:r>
                        <a:rPr lang="en-US" dirty="0" smtClean="0"/>
                        <a:t>Lead</a:t>
                      </a:r>
                      <a:endParaRPr lang="en-US" dirty="0"/>
                    </a:p>
                  </a:txBody>
                  <a:tcPr/>
                </a:tc>
                <a:tc>
                  <a:txBody>
                    <a:bodyPr/>
                    <a:lstStyle/>
                    <a:p>
                      <a:pPr algn="ctr"/>
                      <a:r>
                        <a:rPr lang="en-US" dirty="0" smtClean="0"/>
                        <a:t>In court</a:t>
                      </a:r>
                      <a:endParaRPr lang="en-US" dirty="0"/>
                    </a:p>
                  </a:txBody>
                  <a:tcPr/>
                </a:tc>
                <a:tc>
                  <a:txBody>
                    <a:bodyPr/>
                    <a:lstStyle/>
                    <a:p>
                      <a:pPr algn="ctr"/>
                      <a:r>
                        <a:rPr lang="en-US" dirty="0" smtClean="0"/>
                        <a:t>$100</a:t>
                      </a:r>
                      <a:endParaRPr lang="en-US" dirty="0"/>
                    </a:p>
                  </a:txBody>
                  <a:tcPr/>
                </a:tc>
              </a:tr>
              <a:tr h="344871">
                <a:tc>
                  <a:txBody>
                    <a:bodyPr/>
                    <a:lstStyle/>
                    <a:p>
                      <a:pPr algn="ctr"/>
                      <a:r>
                        <a:rPr lang="en-US" dirty="0" smtClean="0"/>
                        <a:t>Co-Counsel</a:t>
                      </a:r>
                      <a:endParaRPr lang="en-US" dirty="0"/>
                    </a:p>
                  </a:txBody>
                  <a:tcPr/>
                </a:tc>
                <a:tc>
                  <a:txBody>
                    <a:bodyPr/>
                    <a:lstStyle/>
                    <a:p>
                      <a:pPr algn="ctr"/>
                      <a:r>
                        <a:rPr lang="en-US" dirty="0" smtClean="0"/>
                        <a:t>Out</a:t>
                      </a:r>
                      <a:r>
                        <a:rPr lang="en-US" baseline="0" dirty="0" smtClean="0"/>
                        <a:t> of court</a:t>
                      </a:r>
                      <a:endParaRPr lang="en-US" dirty="0"/>
                    </a:p>
                  </a:txBody>
                  <a:tcPr/>
                </a:tc>
                <a:tc>
                  <a:txBody>
                    <a:bodyPr/>
                    <a:lstStyle/>
                    <a:p>
                      <a:pPr algn="ctr"/>
                      <a:r>
                        <a:rPr lang="en-US" dirty="0" smtClean="0"/>
                        <a:t>$60</a:t>
                      </a:r>
                      <a:endParaRPr lang="en-US" dirty="0"/>
                    </a:p>
                  </a:txBody>
                  <a:tcPr/>
                </a:tc>
              </a:tr>
              <a:tr h="344871">
                <a:tc>
                  <a:txBody>
                    <a:bodyPr/>
                    <a:lstStyle/>
                    <a:p>
                      <a:pPr algn="ctr"/>
                      <a:r>
                        <a:rPr lang="en-US" dirty="0" smtClean="0"/>
                        <a:t>Co-Counsel</a:t>
                      </a:r>
                      <a:endParaRPr lang="en-US" dirty="0"/>
                    </a:p>
                  </a:txBody>
                  <a:tcPr/>
                </a:tc>
                <a:tc>
                  <a:txBody>
                    <a:bodyPr/>
                    <a:lstStyle/>
                    <a:p>
                      <a:pPr algn="ctr"/>
                      <a:r>
                        <a:rPr lang="en-US" dirty="0" smtClean="0"/>
                        <a:t>In court</a:t>
                      </a:r>
                      <a:endParaRPr lang="en-US" dirty="0"/>
                    </a:p>
                  </a:txBody>
                  <a:tcPr/>
                </a:tc>
                <a:tc>
                  <a:txBody>
                    <a:bodyPr/>
                    <a:lstStyle/>
                    <a:p>
                      <a:pPr algn="ctr"/>
                      <a:r>
                        <a:rPr lang="en-US" dirty="0" smtClean="0"/>
                        <a:t>$80</a:t>
                      </a:r>
                      <a:endParaRPr lang="en-US" dirty="0"/>
                    </a:p>
                  </a:txBody>
                  <a:tcPr/>
                </a:tc>
              </a:tr>
              <a:tr h="344871">
                <a:tc>
                  <a:txBody>
                    <a:bodyPr/>
                    <a:lstStyle/>
                    <a:p>
                      <a:pPr algn="ctr"/>
                      <a:r>
                        <a:rPr lang="en-US" dirty="0" smtClean="0"/>
                        <a:t>Post-conviction</a:t>
                      </a:r>
                      <a:r>
                        <a:rPr lang="en-US" baseline="0" dirty="0" smtClean="0"/>
                        <a:t> </a:t>
                      </a:r>
                      <a:endParaRPr lang="en-US" dirty="0"/>
                    </a:p>
                  </a:txBody>
                  <a:tcPr/>
                </a:tc>
                <a:tc>
                  <a:txBody>
                    <a:bodyPr/>
                    <a:lstStyle/>
                    <a:p>
                      <a:pPr algn="ctr"/>
                      <a:r>
                        <a:rPr lang="en-US" dirty="0" smtClean="0"/>
                        <a:t>Out</a:t>
                      </a:r>
                      <a:r>
                        <a:rPr lang="en-US" baseline="0" dirty="0" smtClean="0"/>
                        <a:t> of court</a:t>
                      </a:r>
                      <a:endParaRPr lang="en-US" dirty="0"/>
                    </a:p>
                  </a:txBody>
                  <a:tcPr/>
                </a:tc>
                <a:tc>
                  <a:txBody>
                    <a:bodyPr/>
                    <a:lstStyle/>
                    <a:p>
                      <a:pPr algn="ctr"/>
                      <a:r>
                        <a:rPr lang="en-US" dirty="0" smtClean="0"/>
                        <a:t>$60</a:t>
                      </a:r>
                      <a:endParaRPr lang="en-US" dirty="0"/>
                    </a:p>
                  </a:txBody>
                  <a:tcPr/>
                </a:tc>
              </a:tr>
              <a:tr h="344871">
                <a:tc>
                  <a:txBody>
                    <a:bodyPr/>
                    <a:lstStyle/>
                    <a:p>
                      <a:pPr algn="ctr"/>
                      <a:r>
                        <a:rPr lang="en-US" dirty="0" smtClean="0"/>
                        <a:t>Post-conviction</a:t>
                      </a:r>
                      <a:endParaRPr lang="en-US" dirty="0"/>
                    </a:p>
                  </a:txBody>
                  <a:tcPr/>
                </a:tc>
                <a:tc>
                  <a:txBody>
                    <a:bodyPr/>
                    <a:lstStyle/>
                    <a:p>
                      <a:pPr algn="ctr"/>
                      <a:r>
                        <a:rPr lang="en-US" dirty="0" smtClean="0"/>
                        <a:t>In court</a:t>
                      </a:r>
                      <a:endParaRPr lang="en-US" dirty="0"/>
                    </a:p>
                  </a:txBody>
                  <a:tcPr/>
                </a:tc>
                <a:tc>
                  <a:txBody>
                    <a:bodyPr/>
                    <a:lstStyle/>
                    <a:p>
                      <a:pPr algn="ctr"/>
                      <a:r>
                        <a:rPr lang="en-US" dirty="0" smtClean="0"/>
                        <a:t>$80</a:t>
                      </a:r>
                      <a:endParaRPr lang="en-US" dirty="0"/>
                    </a:p>
                  </a:txBody>
                  <a:tcPr/>
                </a:tc>
              </a:tr>
              <a:tr h="518160">
                <a:tc>
                  <a:txBody>
                    <a:bodyPr/>
                    <a:lstStyle/>
                    <a:p>
                      <a:pPr algn="ctr"/>
                      <a:r>
                        <a:rPr lang="en-US" dirty="0" smtClean="0"/>
                        <a:t>Appointed</a:t>
                      </a:r>
                      <a:r>
                        <a:rPr lang="en-US" baseline="0" dirty="0" smtClean="0"/>
                        <a:t> pursuant to Section 3(i)</a:t>
                      </a:r>
                      <a:endParaRPr lang="en-US" dirty="0"/>
                    </a:p>
                  </a:txBody>
                  <a:tcPr/>
                </a:tc>
                <a:tc>
                  <a:txBody>
                    <a:bodyPr/>
                    <a:lstStyle/>
                    <a:p>
                      <a:pPr algn="ctr"/>
                      <a:r>
                        <a:rPr lang="en-US" dirty="0" smtClean="0"/>
                        <a:t>Out of court</a:t>
                      </a:r>
                      <a:endParaRPr lang="en-US" dirty="0"/>
                    </a:p>
                  </a:txBody>
                  <a:tcPr/>
                </a:tc>
                <a:tc>
                  <a:txBody>
                    <a:bodyPr/>
                    <a:lstStyle/>
                    <a:p>
                      <a:pPr algn="ctr"/>
                      <a:r>
                        <a:rPr lang="en-US" dirty="0" smtClean="0"/>
                        <a:t>$60</a:t>
                      </a:r>
                    </a:p>
                  </a:txBody>
                  <a:tcPr/>
                </a:tc>
              </a:tr>
              <a:tr h="457200">
                <a:tc>
                  <a:txBody>
                    <a:bodyPr/>
                    <a:lstStyle/>
                    <a:p>
                      <a:pPr algn="ctr"/>
                      <a:r>
                        <a:rPr lang="en-US" dirty="0" smtClean="0"/>
                        <a:t>Appointed</a:t>
                      </a:r>
                      <a:r>
                        <a:rPr lang="en-US" baseline="0" dirty="0" smtClean="0"/>
                        <a:t> pursuant to Section 3(i)</a:t>
                      </a:r>
                      <a:endParaRPr lang="en-US" dirty="0"/>
                    </a:p>
                  </a:txBody>
                  <a:tcPr/>
                </a:tc>
                <a:tc>
                  <a:txBody>
                    <a:bodyPr/>
                    <a:lstStyle/>
                    <a:p>
                      <a:pPr algn="ctr"/>
                      <a:r>
                        <a:rPr lang="en-US" dirty="0" smtClean="0"/>
                        <a:t>In court</a:t>
                      </a:r>
                      <a:endParaRPr lang="en-US" dirty="0"/>
                    </a:p>
                  </a:txBody>
                  <a:tcPr/>
                </a:tc>
                <a:tc>
                  <a:txBody>
                    <a:bodyPr/>
                    <a:lstStyle/>
                    <a:p>
                      <a:pPr algn="ctr"/>
                      <a:r>
                        <a:rPr lang="en-US" dirty="0" smtClean="0"/>
                        <a:t>$80</a:t>
                      </a:r>
                    </a:p>
                  </a:txBody>
                  <a:tcPr/>
                </a:tc>
              </a:tr>
            </a:tbl>
          </a:graphicData>
        </a:graphic>
      </p:graphicFrame>
    </p:spTree>
    <p:extLst>
      <p:ext uri="{BB962C8B-B14F-4D97-AF65-F5344CB8AC3E}">
        <p14:creationId xmlns:p14="http://schemas.microsoft.com/office/powerpoint/2010/main" val="185091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205395774"/>
              </p:ext>
            </p:extLst>
          </p:nvPr>
        </p:nvGraphicFramePr>
        <p:xfrm>
          <a:off x="238905" y="304799"/>
          <a:ext cx="8295495" cy="62705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7050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2655675968"/>
              </p:ext>
            </p:extLst>
          </p:nvPr>
        </p:nvGraphicFramePr>
        <p:xfrm>
          <a:off x="381000" y="533400"/>
          <a:ext cx="8382000" cy="601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9054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65" y="990601"/>
            <a:ext cx="8058636" cy="487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515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97642206"/>
              </p:ext>
            </p:extLst>
          </p:nvPr>
        </p:nvGraphicFramePr>
        <p:xfrm>
          <a:off x="457200" y="762000"/>
          <a:ext cx="80010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6088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57200"/>
            <a:ext cx="5486400" cy="5715000"/>
          </a:xfrm>
        </p:spPr>
        <p:txBody>
          <a:bodyPr>
            <a:normAutofit/>
          </a:bodyPr>
          <a:lstStyle/>
          <a:p>
            <a:r>
              <a:rPr lang="en-US" sz="3600" b="1" dirty="0" smtClean="0"/>
              <a:t>RULE 13 AND PERTINENT TENNESSEE STATUTES</a:t>
            </a:r>
            <a:br>
              <a:rPr lang="en-US" sz="3600" b="1" dirty="0" smtClean="0"/>
            </a:br>
            <a:r>
              <a:rPr lang="en-US" sz="3600" b="1" dirty="0"/>
              <a:t/>
            </a:r>
            <a:br>
              <a:rPr lang="en-US" sz="3600" b="1" dirty="0"/>
            </a:br>
            <a:r>
              <a:rPr lang="en-US" sz="3600" b="1" dirty="0" smtClean="0"/>
              <a:t>DAVID BYRNE</a:t>
            </a:r>
            <a:br>
              <a:rPr lang="en-US" sz="3600" b="1" dirty="0" smtClean="0"/>
            </a:br>
            <a:r>
              <a:rPr lang="en-US" sz="3600" b="1" dirty="0" smtClean="0"/>
              <a:t>Assistant General Counsel</a:t>
            </a:r>
            <a:br>
              <a:rPr lang="en-US" sz="3600" b="1" dirty="0" smtClean="0"/>
            </a:br>
            <a:r>
              <a:rPr lang="en-US" sz="3600" b="1" dirty="0" smtClean="0"/>
              <a:t> </a:t>
            </a:r>
            <a:endParaRPr lang="en-US" sz="3600" b="1" dirty="0"/>
          </a:p>
        </p:txBody>
      </p:sp>
    </p:spTree>
    <p:extLst>
      <p:ext uri="{BB962C8B-B14F-4D97-AF65-F5344CB8AC3E}">
        <p14:creationId xmlns:p14="http://schemas.microsoft.com/office/powerpoint/2010/main" val="67349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2400" dirty="0" smtClean="0"/>
              <a:t>In any criminal prosecution or juvenile delinquency proceeding involving a possible deprivation of liberty; or</a:t>
            </a:r>
            <a:endParaRPr lang="en-US" sz="2400" dirty="0"/>
          </a:p>
        </p:txBody>
      </p:sp>
      <p:sp>
        <p:nvSpPr>
          <p:cNvPr id="3" name="Content Placeholder 2"/>
          <p:cNvSpPr>
            <a:spLocks noGrp="1"/>
          </p:cNvSpPr>
          <p:nvPr>
            <p:ph sz="half" idx="2"/>
          </p:nvPr>
        </p:nvSpPr>
        <p:spPr>
          <a:xfrm>
            <a:off x="5562600" y="3467100"/>
            <a:ext cx="2892425" cy="1676400"/>
          </a:xfrm>
        </p:spPr>
        <p:txBody>
          <a:bodyPr>
            <a:normAutofit/>
          </a:bodyPr>
          <a:lstStyle/>
          <a:p>
            <a:pPr lvl="2"/>
            <a:r>
              <a:rPr lang="en-US" sz="2400" dirty="0" smtClean="0"/>
              <a:t>In any habeas corpus or other post-conviction proceeding.</a:t>
            </a:r>
            <a:endParaRPr lang="en-US" sz="2400" dirty="0"/>
          </a:p>
        </p:txBody>
      </p:sp>
      <p:sp>
        <p:nvSpPr>
          <p:cNvPr id="4" name="Title 3"/>
          <p:cNvSpPr>
            <a:spLocks noGrp="1"/>
          </p:cNvSpPr>
          <p:nvPr>
            <p:ph type="title"/>
          </p:nvPr>
        </p:nvSpPr>
        <p:spPr>
          <a:xfrm>
            <a:off x="533400" y="457200"/>
            <a:ext cx="7848600" cy="2438399"/>
          </a:xfrm>
        </p:spPr>
        <p:txBody>
          <a:bodyPr>
            <a:normAutofit fontScale="90000"/>
          </a:bodyPr>
          <a:lstStyle/>
          <a:p>
            <a:pPr algn="ctr"/>
            <a:r>
              <a:rPr lang="en-US" sz="4400" b="1" dirty="0" smtClean="0"/>
              <a:t>INDIGENT PERS0NS DEFINED</a:t>
            </a:r>
            <a:r>
              <a:rPr lang="en-US" sz="4400" dirty="0" smtClean="0"/>
              <a:t/>
            </a:r>
            <a:br>
              <a:rPr lang="en-US" sz="4400" dirty="0" smtClean="0"/>
            </a:br>
            <a:r>
              <a:rPr lang="en-US" b="1" dirty="0" smtClean="0"/>
              <a:t>T.C.A. § 8-14-201</a:t>
            </a:r>
            <a:br>
              <a:rPr lang="en-US" b="1" dirty="0" smtClean="0"/>
            </a:br>
            <a:r>
              <a:rPr lang="en-US" dirty="0"/>
              <a:t/>
            </a:r>
            <a:br>
              <a:rPr lang="en-US" dirty="0"/>
            </a:br>
            <a:r>
              <a:rPr lang="en-US" dirty="0" smtClean="0"/>
              <a:t>An “indigent person” is one who does not possess sufficient means to pay reasonable compensation for the services of a competent attorney:</a:t>
            </a:r>
            <a:endParaRPr lang="en-US" dirty="0"/>
          </a:p>
        </p:txBody>
      </p:sp>
      <p:pic>
        <p:nvPicPr>
          <p:cNvPr id="1026" name="Picture 2" descr="http://www.cliparthut.com/clip-arts/42/justice-clip-art-4203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352800"/>
            <a:ext cx="1901825"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348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Composite</Template>
  <TotalTime>1922</TotalTime>
  <Words>2010</Words>
  <Application>Microsoft Office PowerPoint</Application>
  <PresentationFormat>On-screen Show (4:3)</PresentationFormat>
  <Paragraphs>192</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Composite</vt:lpstr>
      <vt:lpstr>THE INDIGENT REPRESENTATION SYSTEM</vt:lpstr>
      <vt:lpstr>INDIGENT REPRESENTATION FUND  PAM HANCOCK Fiscal Services Director</vt:lpstr>
      <vt:lpstr>PowerPoint Presentation</vt:lpstr>
      <vt:lpstr>PowerPoint Presentation</vt:lpstr>
      <vt:lpstr>PowerPoint Presentation</vt:lpstr>
      <vt:lpstr>PowerPoint Presentation</vt:lpstr>
      <vt:lpstr>PowerPoint Presentation</vt:lpstr>
      <vt:lpstr>RULE 13 AND PERTINENT TENNESSEE STATUTES  DAVID BYRNE Assistant General Counsel  </vt:lpstr>
      <vt:lpstr>INDIGENT PERS0NS DEFINED T.C.A. § 8-14-201  An “indigent person” is one who does not possess sufficient means to pay reasonable compensation for the services of a competent attorney:</vt:lpstr>
      <vt:lpstr>T.C.A. § 8-14-205(a) &amp; (c) INDIGENCY; DETERMINATION;   APPOINTMENT OF COUNSEL  When any person appears without counsel before any court of this state exercising original jurisdiction upon a criminal prosecution or juvenile delinquency proceeding involving a possible deprivation of liberty, the court shall:   1. Inquire if person is financially able to employ counsel;   2. Conduct further examination to determine  indigency;   3. Consider income, property, obligations, number and ages of  dependents and any other matters  deemed pertinent.   4. Reduce their determination of indigency to writing, sign, and file  with papers of cause. If court of record, determination should be  entered upon its official minutes. </vt:lpstr>
      <vt:lpstr>APPOINTMENT OF COUNSEL T.C.A. § 8-14-205(d)(1) &amp; (d)(2)  If indigency is determined and the right to counsel has not been waived:    a. The court shall make and sign an order appointing  a district public defender or such other appointed counsel as  provided by law.    b. The court shall enter an order directing the party to pay into  the registry if it is determined that accused can pay all or a  portion of fees for the court appointed representation.      1. The clerk shall collect all monies paid     and shall receive a 5% commission of all     funds collected.</vt:lpstr>
      <vt:lpstr>   PUBLIC DEFENDERS AND INVESTIGATORS T.C.A. § 8-14-202(a), (b) and (c)  (a) Creation of Offices (b) Terms of Office (c)  Service Restrictions    </vt:lpstr>
      <vt:lpstr>RIGHT TO COUNSEL T.C.A. § 40-14-102</vt:lpstr>
      <vt:lpstr>a. If unable to employ counsel, the defendant is entitled to have counsel appointed by the court.  b. A defendant who is provided a court-appointed counsel shall be assessed a nonrefundable $50.00 administrative fee that can be waived or reduced if the defendant lacks the financial resources sufficient to comply and can be increased not to exceed $200.00 if there is sufficient means.  c. Clerk collecting administrative fees shall report the fee statistics to AOC monthly.</vt:lpstr>
      <vt:lpstr>THE RIGHT TO COUNCIL IN JUVENILE PROCEEDINGS – T.C.A. § 37-1-126(a)(1)  A child is entitled to representation by legal counsel at all stages of any delinquency proceedings or proceedings alleging unruly conduct that place the child in jeopardy of being removed from the home pursuant to § 37-1-132(b) and is entitled to a guardian ad litem for proceedings alleging a child to be dependent and neglected or abused. </vt:lpstr>
      <vt:lpstr>T.C.A. 37-1-126(2)(A)  An adult is entitled to representation by legal counsel at all stages of any proceeding under this part in proceedings involving:   (i) Child abuse prosecutions pursuant to §§ 37-1-412 and  39-15-401;   (ii) Contributing to the delinquency or unruly  behavior of  a child pursuant to § 37-1-156 or contributing to the  dependency and neglect of a child pursuant to § 37-1-157;   (iii) Violation of compulsory school attendance pursuant to  §§ 49-6-3007 and 49-6-3009; or   (iv) Criminal contempt. </vt:lpstr>
      <vt:lpstr>T.C.A. 37-1-126(B)  A parent is entitled to representation by legal counsel at all stages of any proceeding under this part in proceedings involving:   (i) Abuse, dependency or neglect pursuant to § 37- 1-102; or   (ii) Termination of parental rights pursuant to § 36- 1-113.</vt:lpstr>
      <vt:lpstr>PowerPoint Presentation</vt:lpstr>
      <vt:lpstr>PowerPoint Presentation</vt:lpstr>
      <vt:lpstr>COUNSEL FOR INDIGENT DEFENDANTS COMPENSATION AND SALARIES </vt:lpstr>
      <vt:lpstr>RULE 13: APPOINTMENT, QUALIFICATIONS, AND COMPENSATION OF COUNSEL FOR INDIGENT DEFENDANTS</vt:lpstr>
      <vt:lpstr>PowerPoint Presentation</vt:lpstr>
      <vt:lpstr>PowerPoint Presentation</vt:lpstr>
      <vt:lpstr>PowerPoint Presentation</vt:lpstr>
      <vt:lpstr>PowerPoint Presentation</vt:lpstr>
      <vt:lpstr>PowerPoint Presentation</vt:lpstr>
      <vt:lpstr>The Court shall appoint a  guardian ad litem when: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INDIGENT REPRESENTATION SYSTEM</dc:title>
  <dc:creator>Ceesha Lofton</dc:creator>
  <cp:lastModifiedBy>Ceesha Lofton</cp:lastModifiedBy>
  <cp:revision>72</cp:revision>
  <cp:lastPrinted>2015-11-06T14:41:08Z</cp:lastPrinted>
  <dcterms:created xsi:type="dcterms:W3CDTF">2015-10-30T15:09:46Z</dcterms:created>
  <dcterms:modified xsi:type="dcterms:W3CDTF">2015-11-06T15:28:12Z</dcterms:modified>
</cp:coreProperties>
</file>